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1" r:id="rId9"/>
    <p:sldId id="266" r:id="rId10"/>
    <p:sldId id="267" r:id="rId11"/>
    <p:sldId id="272" r:id="rId12"/>
    <p:sldId id="275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76555"/>
    <a:srgbClr val="000066"/>
    <a:srgbClr val="660066"/>
    <a:srgbClr val="9933FF"/>
    <a:srgbClr val="008000"/>
    <a:srgbClr val="666699"/>
    <a:srgbClr val="00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87" autoAdjust="0"/>
  </p:normalViewPr>
  <p:slideViewPr>
    <p:cSldViewPr>
      <p:cViewPr>
        <p:scale>
          <a:sx n="86" d="100"/>
          <a:sy n="86" d="100"/>
        </p:scale>
        <p:origin x="-6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305555555555559"/>
                  <c:y val="-0.541683836125042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8531,8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4038835423357E-2"/>
                  <c:y val="-8.95566313732573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586,6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406447457956796E-2"/>
                  <c:y val="-5.44938171169320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1980,1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821692427335568E-3"/>
                  <c:y val="-1.6167829918185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14,5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безвозмездные поступления</c:v>
                </c:pt>
                <c:pt idx="1">
                  <c:v>акцизы 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7215.2</c:v>
                </c:pt>
                <c:pt idx="1">
                  <c:v>514</c:v>
                </c:pt>
                <c:pt idx="2">
                  <c:v>2030</c:v>
                </c:pt>
                <c:pt idx="3">
                  <c:v>31.5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0484470691163621E-2"/>
                  <c:y val="-0.152882014896964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4108,3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8584621366774E-2"/>
                  <c:y val="-6.40346302137820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6016331291896E-2"/>
                  <c:y val="2.14702990851394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r>
                      <a:rPr lang="ru-RU" dirty="0" smtClean="0"/>
                      <a:t>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209341887819591E-2"/>
                  <c:y val="-2.08054603070379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2074,6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265432098765498E-3"/>
                  <c:y val="0.13742476415080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3219,4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946218528239637E-2"/>
                  <c:y val="-1.6791945196253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090478273549193E-2"/>
                  <c:y val="5.85230705878976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1421,4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7820671721590374E-2"/>
                  <c:y val="1.228135623899922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9097404491105491E-2"/>
                  <c:y val="-1.67383647695249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развитие культуры на территории поселения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'[Диаграмма в Microsoft Office Word]Лист1'!$B$2:$B$10</c:f>
              <c:numCache>
                <c:formatCode>General</c:formatCode>
                <c:ptCount val="9"/>
                <c:pt idx="0">
                  <c:v>3593.6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1883.1</c:v>
                </c:pt>
                <c:pt idx="5">
                  <c:v>3</c:v>
                </c:pt>
                <c:pt idx="6">
                  <c:v>1411</c:v>
                </c:pt>
                <c:pt idx="7">
                  <c:v>92.1</c:v>
                </c:pt>
                <c:pt idx="8">
                  <c:v>9.3000000000000007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13653154466801"/>
          <c:y val="9.1275962676717726E-2"/>
          <c:w val="0.32660420919607358"/>
          <c:h val="0.8250938209326084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949025469038575E-2"/>
                  <c:y val="-4.30838696648645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93192864780791E-2"/>
                  <c:y val="-7.93740470260141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7,8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056199572275694E-2"/>
                  <c:y val="-3.25515254985513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140468552582E-2"/>
                  <c:y val="-0.135458685808965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2074,6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093017886653134E-2"/>
                  <c:y val="-4.34004873658931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38040731019782E-2"/>
                  <c:y val="8.64945206136241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99527316029941E-2"/>
                  <c:y val="3.29145421648387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3219,4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138986098959903E-3"/>
                  <c:y val="-6.1228074555624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1421,4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Word]Лист1'!$D$2:$D$9</c:f>
              <c:strCache>
                <c:ptCount val="8"/>
                <c:pt idx="0">
                  <c:v>резервный фонд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управление муниципальным имуществом и земельными ресурсами поселения </c:v>
                </c:pt>
                <c:pt idx="5">
                  <c:v>уплата налогов, сборов и иных платежей</c:v>
                </c:pt>
                <c:pt idx="6">
                  <c:v>благоустройство</c:v>
                </c:pt>
                <c:pt idx="7">
                  <c:v>развитие культуры на территории поселения </c:v>
                </c:pt>
              </c:strCache>
            </c:strRef>
          </c:cat>
          <c:val>
            <c:numRef>
              <c:f>'[Диаграмма в Microsoft Office Word]Лист1'!$E$2:$E$9</c:f>
              <c:numCache>
                <c:formatCode>General</c:formatCode>
                <c:ptCount val="8"/>
                <c:pt idx="0">
                  <c:v>113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12</c:v>
                </c:pt>
                <c:pt idx="5">
                  <c:v>1</c:v>
                </c:pt>
                <c:pt idx="6">
                  <c:v>1883.1</c:v>
                </c:pt>
                <c:pt idx="7">
                  <c:v>1411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13653154466801"/>
          <c:y val="0"/>
          <c:w val="0.33586346845533238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0"/>
      <c:perspective val="30"/>
    </c:view3D>
    <c:plotArea>
      <c:layout>
        <c:manualLayout>
          <c:layoutTarget val="inner"/>
          <c:xMode val="edge"/>
          <c:yMode val="edge"/>
          <c:x val="0.14692527404662664"/>
          <c:y val="2.8469614545466402E-2"/>
          <c:w val="0.55092069373681263"/>
          <c:h val="0.87262853409404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Pt>
            <c:idx val="0"/>
            <c:spPr>
              <a:solidFill>
                <a:srgbClr val="5B9BD5"/>
              </a:solidFill>
              <a:ln w="21587">
                <a:solidFill>
                  <a:srgbClr val="FFFFFF"/>
                </a:solidFill>
                <a:prstDash val="solid"/>
              </a:ln>
            </c:spPr>
          </c:dPt>
          <c:dPt>
            <c:idx val="1"/>
            <c:spPr>
              <a:solidFill>
                <a:srgbClr val="ED7D31"/>
              </a:solidFill>
              <a:ln w="21587">
                <a:solidFill>
                  <a:srgbClr val="FFFFFF"/>
                </a:solidFill>
                <a:prstDash val="solid"/>
              </a:ln>
            </c:spPr>
          </c:dPt>
          <c:dPt>
            <c:idx val="2"/>
            <c:spPr>
              <a:solidFill>
                <a:srgbClr val="A5A5A5"/>
              </a:solidFill>
              <a:ln w="21587">
                <a:solidFill>
                  <a:srgbClr val="FFFFFF"/>
                </a:solidFill>
                <a:prstDash val="solid"/>
              </a:ln>
            </c:spPr>
          </c:dPt>
          <c:dPt>
            <c:idx val="3"/>
            <c:spPr>
              <a:solidFill>
                <a:srgbClr val="FFC000"/>
              </a:solidFill>
              <a:ln w="21587">
                <a:solidFill>
                  <a:srgbClr val="FFFFFF"/>
                </a:solidFill>
                <a:prstDash val="solid"/>
              </a:ln>
            </c:spPr>
          </c:dPt>
          <c:dPt>
            <c:idx val="4"/>
            <c:spPr>
              <a:solidFill>
                <a:srgbClr val="4472C4"/>
              </a:solidFill>
              <a:ln w="21587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555555555555518E-2"/>
                  <c:y val="0"/>
                </c:manualLayout>
              </c:layout>
              <c:tx>
                <c:rich>
                  <a:bodyPr/>
                  <a:lstStyle/>
                  <a:p>
                    <a:fld id="{1793D13B-A7F8-4F4F-B86E-4B345A5CD14F}" type="VALUE">
                      <a:rPr lang="en-US" sz="1360" b="1" i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</c:dLbl>
            <c:dLbl>
              <c:idx val="1"/>
              <c:layout>
                <c:manualLayout>
                  <c:x val="0"/>
                  <c:y val="9.576143074384151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6.535947712418274E-3"/>
                  <c:y val="0.10352587107442329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1437908496732022E-2"/>
                  <c:y val="9.3173283966980852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7.5657519081745686E-2"/>
                  <c:y val="3.2849558077035022E-3"/>
                </c:manualLayout>
              </c:layout>
              <c:tx>
                <c:rich>
                  <a:bodyPr/>
                  <a:lstStyle/>
                  <a:p>
                    <a:fld id="{021E1043-6EE1-4069-A922-50D66C295EED}" type="VALUE">
                      <a:rPr lang="en-US" sz="136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 dirty="0"/>
                  </a:p>
                </c:rich>
              </c:tx>
              <c:dLblPos val="bestFit"/>
            </c:dLbl>
            <c:spPr>
              <a:noFill/>
              <a:ln w="2158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6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18888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уборка и озеленение</c:v>
                </c:pt>
                <c:pt idx="1">
                  <c:v>освещение улиц</c:v>
                </c:pt>
                <c:pt idx="2">
                  <c:v>содержание и ремонт мест захоронения</c:v>
                </c:pt>
                <c:pt idx="3">
                  <c:v>устойчивое развитие территории</c:v>
                </c:pt>
                <c:pt idx="4">
                  <c:v>комплексное развитие территории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1547.4</c:v>
                </c:pt>
                <c:pt idx="2">
                  <c:v>20</c:v>
                </c:pt>
                <c:pt idx="3">
                  <c:v>220</c:v>
                </c:pt>
                <c:pt idx="4">
                  <c:v>1365</c:v>
                </c:pt>
              </c:numCache>
            </c:numRef>
          </c:val>
        </c:ser>
      </c:pie3DChart>
      <c:spPr>
        <a:noFill/>
        <a:ln w="21587">
          <a:noFill/>
        </a:ln>
      </c:spPr>
    </c:plotArea>
    <c:legend>
      <c:legendPos val="b"/>
      <c:layout>
        <c:manualLayout>
          <c:xMode val="edge"/>
          <c:yMode val="edge"/>
          <c:x val="0.74021230248252234"/>
          <c:y val="8.9558310808163927E-2"/>
          <c:w val="0.25978769751747766"/>
          <c:h val="0.80768127864613937"/>
        </c:manualLayout>
      </c:layout>
      <c:spPr>
        <a:noFill/>
        <a:ln w="2158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3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4699146981627301E-2"/>
          <c:y val="3.7820369180017487E-2"/>
          <c:w val="0.68365846456692902"/>
          <c:h val="0.9243592616399650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Дорожный фонд</c:v>
                </c:pt>
              </c:strCache>
            </c:strRef>
          </c:tx>
          <c:spPr>
            <a:solidFill>
              <a:srgbClr val="5B9BD5"/>
            </a:solidFill>
            <a:ln w="25396">
              <a:noFill/>
            </a:ln>
          </c:spPr>
          <c:dPt>
            <c:idx val="2"/>
            <c:spPr>
              <a:solidFill>
                <a:schemeClr val="accent1"/>
              </a:solidFill>
              <a:ln>
                <a:noFill/>
              </a:ln>
              <a:effectLst>
                <a:glow rad="63500">
                  <a:schemeClr val="accent1"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1606,0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1874,6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ru-RU" smtClean="0"/>
                      <a:t>04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1606</c:v>
                </c:pt>
                <c:pt idx="1">
                  <c:v>1874.6</c:v>
                </c:pt>
                <c:pt idx="2">
                  <c:v>1404.9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rgbClr val="ED7D31"/>
            </a:solidFill>
            <a:ln w="25396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468,6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468.6</c:v>
                </c:pt>
                <c:pt idx="1">
                  <c:v>200</c:v>
                </c:pt>
                <c:pt idx="2">
                  <c:v>200</c:v>
                </c:pt>
              </c:numCache>
            </c:numRef>
          </c:val>
        </c:ser>
        <c:gapWidth val="138"/>
        <c:overlap val="-3"/>
        <c:axId val="84455808"/>
        <c:axId val="84458880"/>
      </c:barChart>
      <c:catAx>
        <c:axId val="84455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58880"/>
        <c:crosses val="autoZero"/>
        <c:auto val="1"/>
        <c:lblAlgn val="ctr"/>
        <c:lblOffset val="100"/>
      </c:catAx>
      <c:valAx>
        <c:axId val="84458880"/>
        <c:scaling>
          <c:orientation val="minMax"/>
        </c:scaling>
        <c:axPos val="l"/>
        <c:majorGridlines>
          <c:spPr>
            <a:ln w="9524" cap="rnd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4" cap="rnd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55808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5002428026361445"/>
          <c:y val="0.29314693628747468"/>
          <c:w val="0.24164242737087616"/>
          <c:h val="0.27794741588203609"/>
        </c:manualLayout>
      </c:layout>
      <c:spPr>
        <a:noFill/>
        <a:ln w="253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52A071-F936-42B5-A023-AF2252F244DE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6D9D13-575D-4815-AEC7-D942F108A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457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B12E4A-E35D-404A-9E21-24481FFBA950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4EFF0-7646-4909-A43D-36BF193A4A9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4F607-A5BB-439F-A5DB-2FDF6AE710C6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DBDF-5B6F-4D9B-8152-AC278F867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9F5E-3386-40EF-BE1B-657C3B61E7CE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2658-BA62-48AD-BB37-1CB97E625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7477-E407-4FE9-8F07-0C5FE569D31F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9BFE-E7DC-4C74-AE82-03177AC2B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70A35-3DB2-447F-BD30-EB06828983B2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2EEC-C8FA-44AF-8C30-A92C1ED35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E147-1D14-4CBF-88FA-ACB326D7874D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56F1-DFA9-44C0-8E9B-AA3678FE9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E87A-7A7B-4C34-B87F-30717DBC5B09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931F-971D-4FC7-A5E9-B6704657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0DCB-6225-4A41-8ED9-2CB53BF9FE4C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F6FFF-E86F-4452-AF79-8B9DE7209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9CEAA-8285-4DD0-A4EA-DC365D5C3DA5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364B-81B8-49EF-9DCA-A9F593ED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4FDE-70B2-4038-A7F2-39999AFAAB72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804F-6CB2-4005-A430-A05B94C2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BCFF-3C00-4CA3-B4C0-D9CD2F1E1C24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E6FF-7DD9-41B2-8868-76BF615CA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19CC-AA1D-4427-8A77-153F14E74E08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DF5A-A7EF-48D5-A1CF-B9D123A8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1B33FA-31C9-4E43-82A7-63E222655815}" type="datetimeFigureOut">
              <a:rPr lang="en-US"/>
              <a:pPr>
                <a:defRPr/>
              </a:pPr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EE2EED-86B0-4538-81BF-5FF53BF7D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C2E4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514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Медниковского сельского поселения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 и плановый период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2022 и 2023 годов</a:t>
            </a:r>
          </a:p>
        </p:txBody>
      </p:sp>
      <p:pic>
        <p:nvPicPr>
          <p:cNvPr id="14338" name="Picture 2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PicPr>
            <a:picLocks noChangeAspect="1" noChangeArrowheads="1"/>
          </p:cNvPicPr>
          <p:nvPr/>
        </p:nvPicPr>
        <p:blipFill>
          <a:blip r:embed="rId2" cstate="print"/>
          <a:srcRect t="4918"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383338" y="1390650"/>
            <a:ext cx="427037" cy="20605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4750" y="1347788"/>
            <a:ext cx="409575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Муниципальные программы 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62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86400" y="3352800"/>
            <a:ext cx="28956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Не программные мероприятия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38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196850"/>
            <a:ext cx="59436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Медниковского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0"/>
            <a:ext cx="8229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Медниковского сельского поселения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(тыс. руб.)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500" y="228600"/>
            <a:ext cx="8001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благоустройства территории поселения </a:t>
            </a:r>
          </a:p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(тыс. руб.)</a:t>
            </a:r>
          </a:p>
        </p:txBody>
      </p:sp>
      <p:graphicFrame>
        <p:nvGraphicFramePr>
          <p:cNvPr id="11" name="Объект 8"/>
          <p:cNvGraphicFramePr>
            <a:graphicFrameLocks noGrp="1"/>
          </p:cNvGraphicFramePr>
          <p:nvPr>
            <p:ph idx="1"/>
          </p:nvPr>
        </p:nvGraphicFramePr>
        <p:xfrm>
          <a:off x="50800" y="1422400"/>
          <a:ext cx="87376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48200" y="1905000"/>
            <a:ext cx="10668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7,0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667000"/>
            <a:ext cx="1219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1365,0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755B5-0978-4B92-BF66-C0FEB80F720B}" type="slidenum">
              <a:rPr lang="ru-RU" altLang="en-US"/>
              <a:pPr>
                <a:defRPr/>
              </a:pPr>
              <a:t>13</a:t>
            </a:fld>
            <a:endParaRPr lang="ru-RU" altLang="en-US" dirty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idx="1"/>
          </p:nvPr>
        </p:nvGraphicFramePr>
        <p:xfrm>
          <a:off x="207963" y="1128713"/>
          <a:ext cx="8785225" cy="5567680"/>
        </p:xfrm>
        <a:graphic>
          <a:graphicData uri="http://schemas.openxmlformats.org/drawingml/2006/table">
            <a:tbl>
              <a:tblPr/>
              <a:tblGrid>
                <a:gridCol w="6162675"/>
                <a:gridCol w="960437"/>
                <a:gridCol w="815975"/>
                <a:gridCol w="8461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2021 тыс. руб.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2022  тыс. руб.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2023  тыс. руб.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благоустройства территории и содержания объектов внешнего благоустройства на территории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3219,4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166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1566,4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и содержание автомобильных дорог общего пользования местного значения на территории  Медниковского сельского поселения на 2014-2023 годы 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2074,6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1604,9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1616,2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малого и среднего предпринимательства в Медниковском сельском поселении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культуры на территории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1421,4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1421,4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1421,4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Повышение эффективности бюджетных расходов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Комплексное развитие сельских территорий в Медниковском сельском поселения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1365,0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Управление муниципальным имуществом и земельными ресурсами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территории Медниковского сельского поселения на 2017 – 2023 годы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5633" y="228600"/>
            <a:ext cx="8229600" cy="639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2009C7"/>
                </a:solidFill>
              </a:rPr>
              <a:t/>
            </a:r>
            <a:br>
              <a:rPr lang="ru-RU" sz="2800" b="1" dirty="0" smtClean="0">
                <a:solidFill>
                  <a:srgbClr val="2009C7"/>
                </a:solidFill>
              </a:rPr>
            </a:b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b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0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144000" cy="488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228600"/>
            <a:ext cx="8153400" cy="1371600"/>
          </a:xfrm>
          <a:prstGeom prst="rect">
            <a:avLst/>
          </a:prstGeom>
          <a:solidFill>
            <a:schemeClr val="accent6">
              <a:lumMod val="75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ДОРОЖНЫЙ ФОНД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Медниковского сельского поселения на 2021 год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(тыс. рублей) 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 cstate="print"/>
          <a:srcRect b="13702"/>
          <a:stretch>
            <a:fillRect/>
          </a:stretch>
        </p:blipFill>
        <p:spPr bwMode="auto">
          <a:xfrm>
            <a:off x="7445375" y="5418138"/>
            <a:ext cx="16986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62000" y="12954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22098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Рассмотрение проекта бюджета на очередной финансовый год и плановый период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000" y="31242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40386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0" y="5029200"/>
            <a:ext cx="76962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5867400"/>
            <a:ext cx="76200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7225" y="304800"/>
            <a:ext cx="5257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</a:rPr>
              <a:t>Бюджет для граждан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Доходы</a:t>
            </a:r>
            <a:r>
              <a:rPr lang="ru-RU" sz="2800" dirty="0">
                <a:solidFill>
                  <a:srgbClr val="FFFF00"/>
                </a:solidFill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9975" y="23622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>
                <a:solidFill>
                  <a:srgbClr val="FFFF00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622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60863" y="1066800"/>
            <a:ext cx="2286000" cy="12192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9" name="Picture 2" descr="http://900igr.net/up/datas/182398/023.jpg"/>
          <p:cNvPicPr>
            <a:picLocks noChangeAspect="1" noChangeArrowheads="1"/>
          </p:cNvPicPr>
          <p:nvPr/>
        </p:nvPicPr>
        <p:blipFill>
          <a:blip r:embed="rId2" cstate="print"/>
          <a:srcRect l="12436" t="13818" r="10881"/>
          <a:stretch>
            <a:fillRect/>
          </a:stretch>
        </p:blipFill>
        <p:spPr bwMode="auto">
          <a:xfrm>
            <a:off x="3200400" y="3505200"/>
            <a:ext cx="2819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2" cstate="print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sz="2400" dirty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Расходы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Дефицит</a:t>
            </a:r>
            <a:r>
              <a:rPr lang="ru-RU" altLang="en-US" dirty="0"/>
              <a:t> (</a:t>
            </a:r>
            <a:r>
              <a:rPr lang="ru-RU" altLang="en-US" sz="28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 b="1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</a:rPr>
              <a:t>ДОХОДЫ БЮДЖЕТА ПОСЕЛЕНИЯ</a:t>
            </a:r>
          </a:p>
          <a:p>
            <a:pPr algn="ctr">
              <a:defRPr/>
            </a:pPr>
            <a:endParaRPr lang="ru-RU">
              <a:solidFill>
                <a:srgbClr val="66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>
                <a:solidFill>
                  <a:srgbClr val="2009C7"/>
                </a:solidFill>
              </a:rPr>
              <a:t>(поступления от уплаты налогов)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0D0D0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dirty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  <a:defRPr/>
            </a:pPr>
            <a:r>
              <a:rPr lang="ru-RU" altLang="en-US" sz="1400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charset="0"/>
              <a:buNone/>
              <a:defRPr/>
            </a:pPr>
            <a:r>
              <a:rPr lang="ru-RU" altLang="en-US" sz="160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8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Динамика безвозмездных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pPr>
              <a:defRPr/>
            </a:pPr>
            <a:fld id="{6D5A0F57-2C1A-4428-A5E6-BD9D7C79ACD4}" type="slidenum">
              <a:rPr lang="ru-RU" altLang="en-US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2048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5"/>
            <a:ext cx="3713163" cy="39512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en-US" smtClean="0"/>
              <a:t>              </a:t>
            </a:r>
            <a:r>
              <a:rPr lang="ru-RU" altLang="en-US" sz="200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7600" y="3276600"/>
            <a:ext cx="503238" cy="2457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2997200"/>
            <a:ext cx="504825" cy="27352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2021 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2022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     </a:t>
            </a:r>
          </a:p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  2023 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noProof="1">
                <a:solidFill>
                  <a:schemeClr val="tx1"/>
                </a:solidFill>
              </a:rPr>
              <a:t>2</a:t>
            </a:r>
            <a:r>
              <a:rPr lang="ru-RU" altLang="en-US">
                <a:solidFill>
                  <a:schemeClr val="tx1"/>
                </a:solidFill>
              </a:rPr>
              <a:t>581,2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2663,8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2755,7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049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>
                <a:latin typeface="Calibri" pitchFamily="34" charset="0"/>
              </a:rPr>
              <a:t>8531,8</a:t>
            </a:r>
          </a:p>
        </p:txBody>
      </p:sp>
      <p:sp>
        <p:nvSpPr>
          <p:cNvPr id="2049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>
                <a:latin typeface="Calibri" pitchFamily="34" charset="0"/>
              </a:rPr>
              <a:t>5750,4</a:t>
            </a:r>
          </a:p>
        </p:txBody>
      </p:sp>
      <p:sp>
        <p:nvSpPr>
          <p:cNvPr id="20497" name="Текстовое поле 32"/>
          <p:cNvSpPr txBox="1">
            <a:spLocks noChangeArrowheads="1"/>
          </p:cNvSpPr>
          <p:nvPr/>
        </p:nvSpPr>
        <p:spPr bwMode="auto">
          <a:xfrm>
            <a:off x="8029575" y="2844800"/>
            <a:ext cx="82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>
                <a:latin typeface="Calibri" pitchFamily="34" charset="0"/>
              </a:rPr>
              <a:t>5680,8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4156075"/>
            <a:ext cx="504825" cy="15779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0501" name="Замещающее содержимое 14"/>
          <p:cNvSpPr>
            <a:spLocks noChangeArrowheads="1"/>
          </p:cNvSpPr>
          <p:nvPr/>
        </p:nvSpPr>
        <p:spPr bwMode="auto">
          <a:xfrm>
            <a:off x="6400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>
                <a:latin typeface="Calibri" pitchFamily="34" charset="0"/>
              </a:rPr>
              <a:t>тыс</a:t>
            </a:r>
            <a:r>
              <a:rPr lang="ru-RU" altLang="en-US" sz="2400">
                <a:latin typeface="Calibri" pitchFamily="34" charset="0"/>
              </a:rPr>
              <a:t>. </a:t>
            </a:r>
            <a:r>
              <a:rPr lang="ru-RU" altLang="en-US" sz="2000">
                <a:latin typeface="Calibri" pitchFamily="34" charset="0"/>
              </a:rPr>
              <a:t>руб</a:t>
            </a:r>
            <a:r>
              <a:rPr lang="ru-RU" altLang="en-US" sz="2400">
                <a:latin typeface="Calibri" pitchFamily="34" charset="0"/>
              </a:rPr>
              <a:t>.</a:t>
            </a:r>
            <a:endParaRPr lang="ru-RU" altLang="en-US" sz="200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2021 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2022 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2023 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000" b="1">
                <a:solidFill>
                  <a:srgbClr val="2009C7"/>
                </a:solidFill>
              </a:rPr>
              <a:t>Доходы бюджета всего:</a:t>
            </a:r>
          </a:p>
          <a:p>
            <a:pPr algn="ctr">
              <a:defRPr/>
            </a:pPr>
            <a:endParaRPr lang="ru-RU" altLang="en-US" sz="2000" b="1">
              <a:solidFill>
                <a:srgbClr val="2009C7"/>
              </a:solidFill>
            </a:endParaRPr>
          </a:p>
          <a:p>
            <a:pPr algn="ctr">
              <a:defRPr/>
            </a:pPr>
            <a:endParaRPr lang="ru-RU" altLang="en-US">
              <a:solidFill>
                <a:srgbClr val="2009C7"/>
              </a:solidFill>
            </a:endParaRPr>
          </a:p>
          <a:p>
            <a:pPr algn="ctr">
              <a:defRPr/>
            </a:pPr>
            <a:r>
              <a:rPr lang="ru-RU" altLang="en-US">
                <a:solidFill>
                  <a:srgbClr val="2009C7"/>
                </a:solidFill>
              </a:rPr>
              <a:t>20</a:t>
            </a:r>
            <a:r>
              <a:rPr lang="en-US" altLang="en-US">
                <a:solidFill>
                  <a:srgbClr val="2009C7"/>
                </a:solidFill>
              </a:rPr>
              <a:t>2</a:t>
            </a:r>
            <a:r>
              <a:rPr lang="ru-RU" altLang="en-US">
                <a:solidFill>
                  <a:srgbClr val="2009C7"/>
                </a:solidFill>
              </a:rPr>
              <a:t>1 год = </a:t>
            </a:r>
            <a:r>
              <a:rPr lang="ru-RU" altLang="en-US" sz="1400">
                <a:solidFill>
                  <a:srgbClr val="2009C7"/>
                </a:solidFill>
              </a:rPr>
              <a:t>11113,0</a:t>
            </a:r>
            <a:r>
              <a:rPr lang="ru-RU" altLang="en-US">
                <a:solidFill>
                  <a:srgbClr val="2009C7"/>
                </a:solidFill>
              </a:rPr>
              <a:t> тыс. руб.</a:t>
            </a:r>
          </a:p>
          <a:p>
            <a:pPr algn="ctr">
              <a:defRPr/>
            </a:pPr>
            <a:r>
              <a:rPr lang="ru-RU" altLang="en-US">
                <a:solidFill>
                  <a:srgbClr val="2009C7"/>
                </a:solidFill>
              </a:rPr>
              <a:t>2022 год =8414,2 тыс. руб.</a:t>
            </a:r>
          </a:p>
          <a:p>
            <a:pPr algn="ctr">
              <a:defRPr/>
            </a:pPr>
            <a:r>
              <a:rPr lang="ru-RU" altLang="en-US">
                <a:solidFill>
                  <a:srgbClr val="2009C7"/>
                </a:solidFill>
              </a:rPr>
              <a:t>2023 год = 8436,5 тыс. руб.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en-US" sz="280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en-US" sz="280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en-US" sz="2400" b="1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доходной части бюджета Медниковского сельского поселения на 2021 год (тыс. рублей)</a:t>
            </a:r>
            <a:br>
              <a:rPr lang="ru-RU" altLang="en-US" sz="2400" b="1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400" b="1" smtClean="0">
              <a:solidFill>
                <a:srgbClr val="66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078" y="1831813"/>
          <a:ext cx="8071094" cy="429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EF24D-BD7E-421A-8B83-5E3D03E82817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381000"/>
            <a:ext cx="7000875" cy="70788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Медниковского</a:t>
            </a: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  на  2021 год   (тыс.руб.)   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636</Words>
  <Application>Microsoft Office PowerPoint</Application>
  <PresentationFormat>Экран (4:3)</PresentationFormat>
  <Paragraphs>163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Структура доходной части бюджета Медниковского сельского поселения на 2021 год (тыс. рублей) </vt:lpstr>
      <vt:lpstr>Слайд 9</vt:lpstr>
      <vt:lpstr>Слайд 10</vt:lpstr>
      <vt:lpstr>Слайд 11</vt:lpstr>
      <vt:lpstr>Слайд 12</vt:lpstr>
      <vt:lpstr> Муниципальные программы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89</cp:revision>
  <dcterms:created xsi:type="dcterms:W3CDTF">2017-04-27T07:18:35Z</dcterms:created>
  <dcterms:modified xsi:type="dcterms:W3CDTF">2021-03-26T11:01:19Z</dcterms:modified>
</cp:coreProperties>
</file>