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74" r:id="rId8"/>
    <p:sldId id="271" r:id="rId9"/>
    <p:sldId id="266" r:id="rId10"/>
    <p:sldId id="267" r:id="rId11"/>
    <p:sldId id="272" r:id="rId12"/>
    <p:sldId id="275" r:id="rId13"/>
    <p:sldId id="269" r:id="rId14"/>
    <p:sldId id="276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6555"/>
    <a:srgbClr val="000066"/>
    <a:srgbClr val="660066"/>
    <a:srgbClr val="9933FF"/>
    <a:srgbClr val="008000"/>
    <a:srgbClr val="666699"/>
    <a:srgbClr val="00FF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087" autoAdjust="0"/>
  </p:normalViewPr>
  <p:slideViewPr>
    <p:cSldViewPr>
      <p:cViewPr varScale="1">
        <p:scale>
          <a:sx n="64" d="100"/>
          <a:sy n="64" d="100"/>
        </p:scale>
        <p:origin x="156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Word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Word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0.10305555555555559"/>
                  <c:y val="-0.5416838361250420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8795,8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7240388354233529E-2"/>
                  <c:y val="-8.955663137325711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585,9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6406447457956727E-2"/>
                  <c:y val="-5.449381711693193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2507,9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6.8821692427335534E-3"/>
                  <c:y val="-1.616782991818540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Лист1!$A$1:$A$4</c:f>
              <c:strCache>
                <c:ptCount val="4"/>
                <c:pt idx="0">
                  <c:v>безвозмездные поступления</c:v>
                </c:pt>
                <c:pt idx="1">
                  <c:v>акцизы </c:v>
                </c:pt>
                <c:pt idx="2">
                  <c:v>налоговые доходы</c:v>
                </c:pt>
                <c:pt idx="3">
                  <c:v>неналоговые доходы</c:v>
                </c:pt>
              </c:strCache>
            </c:strRef>
          </c:cat>
          <c:val>
            <c:numRef>
              <c:f>Лист1!$B$1:$B$4</c:f>
              <c:numCache>
                <c:formatCode>General</c:formatCode>
                <c:ptCount val="4"/>
                <c:pt idx="0">
                  <c:v>7215.2</c:v>
                </c:pt>
                <c:pt idx="1">
                  <c:v>514</c:v>
                </c:pt>
                <c:pt idx="2">
                  <c:v>2030</c:v>
                </c:pt>
                <c:pt idx="3">
                  <c:v>31.5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4.0484470691163621E-2"/>
                  <c:y val="-0.1528820148969643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4525,8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1878584621366774E-2"/>
                  <c:y val="-6.403463021378201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80,9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4786016331291906E-2"/>
                  <c:y val="2.147029908513936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42,9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8.7209341887819591E-2"/>
                  <c:y val="-2.080546030703793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1588,9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1265432098765472E-3"/>
                  <c:y val="0.137424764150801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1947,7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0946218528239599E-2"/>
                  <c:y val="-1.679194519625387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4090478273549193E-2"/>
                  <c:y val="5.8523070587897692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3015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8.7820671721590374E-2"/>
                  <c:y val="1.2281356238999223E-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6.9097404491105407E-2"/>
                  <c:y val="-1.673836476952490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'[Диаграмма в Microsoft Office Word]Лист1'!$A$2:$A$10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обеспечение пожарной безопасности</c:v>
                </c:pt>
                <c:pt idx="3">
                  <c:v>дорожное хозяйство</c:v>
                </c:pt>
                <c:pt idx="4">
                  <c:v>жилищно-коммунальное хозяйство</c:v>
                </c:pt>
                <c:pt idx="5">
                  <c:v>молодежная политика</c:v>
                </c:pt>
                <c:pt idx="6">
                  <c:v>развитие культуры на территории поселения 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'[Диаграмма в Microsoft Office Word]Лист1'!$B$2:$B$10</c:f>
              <c:numCache>
                <c:formatCode>General</c:formatCode>
                <c:ptCount val="9"/>
                <c:pt idx="0">
                  <c:v>3593.6</c:v>
                </c:pt>
                <c:pt idx="1">
                  <c:v>79.5</c:v>
                </c:pt>
                <c:pt idx="2">
                  <c:v>43.6</c:v>
                </c:pt>
                <c:pt idx="3">
                  <c:v>1535</c:v>
                </c:pt>
                <c:pt idx="4">
                  <c:v>1883.1</c:v>
                </c:pt>
                <c:pt idx="5">
                  <c:v>3</c:v>
                </c:pt>
                <c:pt idx="6">
                  <c:v>1411</c:v>
                </c:pt>
                <c:pt idx="7">
                  <c:v>92.1</c:v>
                </c:pt>
                <c:pt idx="8">
                  <c:v>9.3000000000000007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6413653154466801"/>
          <c:y val="9.1275962676717684E-2"/>
          <c:w val="0.32660420919607325"/>
          <c:h val="0.82509382093260841"/>
        </c:manualLayout>
      </c:layout>
      <c:overlay val="0"/>
      <c:txPr>
        <a:bodyPr/>
        <a:lstStyle/>
        <a:p>
          <a:pPr rtl="0">
            <a:defRPr sz="14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4.4949025469038575E-2"/>
                  <c:y val="-4.3083869664864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6193192864780791E-2"/>
                  <c:y val="-7.937404702601413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80,9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6.5056199572275694E-2"/>
                  <c:y val="-3.255152549855139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42,9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8390140468552582E-2"/>
                  <c:y val="-0.13545868580896506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1588,9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4.0093017886653134E-2"/>
                  <c:y val="-4.340048736589319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3938040731019782E-2"/>
                  <c:y val="8.649452061362414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3.899527316029941E-2"/>
                  <c:y val="3.291454216483873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1947,7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7.2138986098959903E-3"/>
                  <c:y val="-6.122807455562495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3015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'[Диаграмма в Microsoft Office Word]Лист1'!$D$2:$D$9</c:f>
              <c:strCache>
                <c:ptCount val="8"/>
                <c:pt idx="0">
                  <c:v>резервный фонд</c:v>
                </c:pt>
                <c:pt idx="1">
                  <c:v>национальная оборона</c:v>
                </c:pt>
                <c:pt idx="2">
                  <c:v>обеспечение пожарной безопасности</c:v>
                </c:pt>
                <c:pt idx="3">
                  <c:v>дорожное хозяйство</c:v>
                </c:pt>
                <c:pt idx="4">
                  <c:v>управление муниципальным имуществом и земельными ресурсами поселения </c:v>
                </c:pt>
                <c:pt idx="5">
                  <c:v>уплата налогов, сборов и иных платежей</c:v>
                </c:pt>
                <c:pt idx="6">
                  <c:v>благоустройство</c:v>
                </c:pt>
                <c:pt idx="7">
                  <c:v>развитие культуры на территории поселения </c:v>
                </c:pt>
              </c:strCache>
            </c:strRef>
          </c:cat>
          <c:val>
            <c:numRef>
              <c:f>'[Диаграмма в Microsoft Office Word]Лист1'!$E$2:$E$9</c:f>
              <c:numCache>
                <c:formatCode>General</c:formatCode>
                <c:ptCount val="8"/>
                <c:pt idx="0">
                  <c:v>113</c:v>
                </c:pt>
                <c:pt idx="1">
                  <c:v>79.5</c:v>
                </c:pt>
                <c:pt idx="2">
                  <c:v>43.6</c:v>
                </c:pt>
                <c:pt idx="3">
                  <c:v>1535</c:v>
                </c:pt>
                <c:pt idx="4">
                  <c:v>12</c:v>
                </c:pt>
                <c:pt idx="5">
                  <c:v>1</c:v>
                </c:pt>
                <c:pt idx="6">
                  <c:v>1883.1</c:v>
                </c:pt>
                <c:pt idx="7">
                  <c:v>1411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6413653154466801"/>
          <c:y val="0"/>
          <c:w val="0.33586346845533238"/>
          <c:h val="1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692527404662656"/>
          <c:y val="2.8469614545466402E-2"/>
          <c:w val="0.55092069373681229"/>
          <c:h val="0.8726285340940447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/>
          </c:spPr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cene3d>
                <a:camera prst="orthographicFront"/>
                <a:lightRig rig="threePt" dir="t"/>
              </a:scene3d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5.5555555555555552E-2"/>
                  <c:y val="0"/>
                </c:manualLayout>
              </c:layout>
              <c:tx>
                <c:rich>
                  <a:bodyPr/>
                  <a:lstStyle/>
                  <a:p>
                    <a:fld id="{1793D13B-A7F8-4F4F-B86E-4B345A5CD14F}" type="VALUE">
                      <a:rPr lang="en-US" sz="1600" b="1" i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"/>
                  <c:y val="9.576143074384144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6.5359477124182705E-3"/>
                  <c:y val="0.1035258710744232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1437908496732012E-2"/>
                  <c:y val="9.317328396698085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7.5657519081745644E-2"/>
                  <c:y val="3.2849558077034996E-3"/>
                </c:manualLayout>
              </c:layout>
              <c:tx>
                <c:rich>
                  <a:bodyPr/>
                  <a:lstStyle/>
                  <a:p>
                    <a:fld id="{021E1043-6EE1-4069-A922-50D66C295EED}" type="VALUE">
                      <a:rPr lang="en-US" sz="16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22225" cap="flat" cmpd="sng" algn="ctr">
                  <a:solidFill>
                    <a:schemeClr val="tx1"/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уборка и озеленение</c:v>
                </c:pt>
                <c:pt idx="1">
                  <c:v>освещение улиц</c:v>
                </c:pt>
                <c:pt idx="2">
                  <c:v>содержание и ремонт мест захоронения</c:v>
                </c:pt>
                <c:pt idx="3">
                  <c:v>устойчивое развитие территории</c:v>
                </c:pt>
                <c:pt idx="4">
                  <c:v>комплексное развитие территории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62</c:v>
                </c:pt>
                <c:pt idx="1">
                  <c:v>1100</c:v>
                </c:pt>
                <c:pt idx="2">
                  <c:v>20</c:v>
                </c:pt>
                <c:pt idx="3">
                  <c:v>220</c:v>
                </c:pt>
                <c:pt idx="4">
                  <c:v>545.70000000000005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4021227835071568"/>
          <c:y val="8.9558351369172479E-2"/>
          <c:w val="0.25978772164928432"/>
          <c:h val="0.8076813569352170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solidFill>
        <a:schemeClr val="tx1">
          <a:alpha val="0"/>
        </a:schemeClr>
      </a:solidFill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699146981627301E-2"/>
          <c:y val="3.7820369180017466E-2"/>
          <c:w val="0.68365846456692902"/>
          <c:h val="0.9243592616399650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Дорожный фонд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glow rad="63500">
                  <a:schemeClr val="accent1"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 w="0"/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1103</c:v>
                </c:pt>
                <c:pt idx="1">
                  <c:v>1407</c:v>
                </c:pt>
                <c:pt idx="2">
                  <c:v>1435.1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Содержание дорог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485.9</c:v>
                </c:pt>
                <c:pt idx="1">
                  <c:v>200</c:v>
                </c:pt>
                <c:pt idx="2">
                  <c:v>200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8"/>
        <c:overlap val="-3"/>
        <c:axId val="444517840"/>
        <c:axId val="444518232"/>
      </c:barChart>
      <c:catAx>
        <c:axId val="444517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44518232"/>
        <c:crosses val="autoZero"/>
        <c:auto val="1"/>
        <c:lblAlgn val="ctr"/>
        <c:lblOffset val="100"/>
        <c:noMultiLvlLbl val="0"/>
      </c:catAx>
      <c:valAx>
        <c:axId val="444518232"/>
        <c:scaling>
          <c:orientation val="minMax"/>
        </c:scaling>
        <c:delete val="0"/>
        <c:axPos val="l"/>
        <c:majorGridlines>
          <c:spPr>
            <a:ln w="9525" cap="rnd" cmpd="sng" algn="ctr">
              <a:solidFill>
                <a:schemeClr val="dk1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rnd" cmpd="sng" algn="ctr">
            <a:solidFill>
              <a:schemeClr val="dk1">
                <a:shade val="95000"/>
                <a:satMod val="105000"/>
              </a:schemeClr>
            </a:solidFill>
            <a:prstDash val="solid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44517840"/>
        <c:crosses val="autoZero"/>
        <c:crossBetween val="between"/>
      </c:valAx>
      <c:spPr>
        <a:noFill/>
        <a:ln w="9525" cap="rnd">
          <a:noFill/>
        </a:ln>
        <a:effectLst>
          <a:glow>
            <a:schemeClr val="accent1">
              <a:alpha val="40000"/>
            </a:schemeClr>
          </a:glow>
          <a:softEdge rad="0"/>
        </a:effectLst>
      </c:spPr>
    </c:plotArea>
    <c:legend>
      <c:legendPos val="r"/>
      <c:layout>
        <c:manualLayout>
          <c:xMode val="edge"/>
          <c:yMode val="edge"/>
          <c:x val="0.75002427821522311"/>
          <c:y val="0.29314698928151262"/>
          <c:w val="0.24164238845144356"/>
          <c:h val="0.277947321830333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solidFill>
        <a:schemeClr val="tx1">
          <a:alpha val="0"/>
        </a:schemeClr>
      </a:solidFill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0E7BB14-20DC-4AC7-9E7F-395A78B5A36D}" type="datetimeFigureOut">
              <a:rPr lang="ru-RU"/>
              <a:pPr>
                <a:defRPr/>
              </a:pPr>
              <a:t>24.03.2020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DB10215-3D8D-4499-9A4C-A35700E4AD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48705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Образ слайда 1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Заметки 2"/>
          <p:cNvSpPr>
            <a:spLocks noGrp="1" noChangeArrowheads="1"/>
          </p:cNvSpPr>
          <p:nvPr>
            <p:ph type="body" idx="4294967295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en-US" smtClean="0"/>
          </a:p>
        </p:txBody>
      </p:sp>
      <p:sp>
        <p:nvSpPr>
          <p:cNvPr id="24579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32C043-64DC-4529-A7A8-F3FB5F2EFB43}" type="slidenum">
              <a:rPr lang="ru-RU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138025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47BC55C-5DBB-4D8E-BFD5-CC98AD0D8FF1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7958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D449-061B-4602-84D2-5746B89A0806}" type="datetimeFigureOut">
              <a:rPr lang="en-US"/>
              <a:pPr>
                <a:defRPr/>
              </a:pPr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4670D-C205-44AA-8DB1-B37719F56F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17DB9-B984-4BBF-BB3B-446574B28493}" type="datetimeFigureOut">
              <a:rPr lang="en-US"/>
              <a:pPr>
                <a:defRPr/>
              </a:pPr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D22CC-DFA6-4E4B-8963-D847FB6E78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DC148-0F68-4CFB-B552-FB45890855E7}" type="datetimeFigureOut">
              <a:rPr lang="en-US"/>
              <a:pPr>
                <a:defRPr/>
              </a:pPr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F251B-55E1-4BC3-821B-B66DF5F696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1F7B9-7DAC-4E3F-95AB-DDB9124A9F1B}" type="datetimeFigureOut">
              <a:rPr lang="en-US"/>
              <a:pPr>
                <a:defRPr/>
              </a:pPr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E14ED-141F-4F4B-9F18-C02FFF20AE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22F94-CE30-4E4E-8F36-EDC0C0CEBB3B}" type="datetimeFigureOut">
              <a:rPr lang="en-US"/>
              <a:pPr>
                <a:defRPr/>
              </a:pPr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5F1D1-FB87-4FF1-84C6-09EC443BF9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9C569-7E75-4935-AA5C-10B941FCDF28}" type="datetimeFigureOut">
              <a:rPr lang="en-US"/>
              <a:pPr>
                <a:defRPr/>
              </a:pPr>
              <a:t>3/24/2020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C4FBE-559E-43A3-93E7-2FD3735A40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F32B4-DEF6-4F36-A0E0-3172E54063DD}" type="datetimeFigureOut">
              <a:rPr lang="en-US"/>
              <a:pPr>
                <a:defRPr/>
              </a:pPr>
              <a:t>3/24/2020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1E7B7-AE7E-4DFB-8779-3EEAB11CA2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CC5FE-83ED-45B8-AE1C-4304DC2BDCAE}" type="datetimeFigureOut">
              <a:rPr lang="en-US"/>
              <a:pPr>
                <a:defRPr/>
              </a:pPr>
              <a:t>3/24/2020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B7A76-7B12-44DC-AEE7-B27F74DB5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AC174-AF8A-4713-A85E-C4A99067448C}" type="datetimeFigureOut">
              <a:rPr lang="en-US"/>
              <a:pPr>
                <a:defRPr/>
              </a:pPr>
              <a:t>3/24/2020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9FA0F-C717-4035-80FA-951E0F5441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549CD-AD7B-4A7D-A497-078337F48A75}" type="datetimeFigureOut">
              <a:rPr lang="en-US"/>
              <a:pPr>
                <a:defRPr/>
              </a:pPr>
              <a:t>3/24/2020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D75FA-7472-4B5A-A1A0-6A6EE43DE0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89C16-36D1-42F2-AFB6-361A2006912C}" type="datetimeFigureOut">
              <a:rPr lang="en-US"/>
              <a:pPr>
                <a:defRPr/>
              </a:pPr>
              <a:t>3/24/2020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583C8-7432-4D08-8F86-AD35D65C17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1A591A1-4E77-4781-A352-E2751D524366}" type="datetimeFigureOut">
              <a:rPr lang="en-US"/>
              <a:pPr>
                <a:defRPr/>
              </a:pPr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CB50F6E-5154-4657-BBE8-4247024652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2C2E4">
            <a:alpha val="1607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college.uniyar.ac.ru/images/%D0%B0%D0%B1%D0%B8%D1%82%D1%83%D1%80%D0%B8%D0%B5%D0%BD%D1%82%D0%B0%D0%BC/%D1%81%D0%BF%D0%B5%D1%86%D0%B8%D0%B0%D0%BB%D1%8C%D0%BD%D0%BE%D1%81%D1%82%D0%B8/%D0%AD%D0%BA%D0%BE%D0%BD%D0%BE%D0%BC%D0%B8%D0%BA%D0%B0_%D0%B8_%D0%B1%D1%83%D1%85%D0%B3%D0%B0%D0%BB%D1%82%D0%B5%D1%80%D1%81%D0%BA%D0%B8%D0%B9_%D1%83%D1%87%D0%B5%D1%82_%D0%BF%D0%BE_%D0%BE%D1%82%D1%80%D0%B0%D1%81%D0%BB%D1%8F%D0%BC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28800"/>
            <a:ext cx="9144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685800" y="76200"/>
            <a:ext cx="8458200" cy="28194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Бюджет 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Медниковского сельского поселения 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alt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на 20</a:t>
            </a:r>
            <a:r>
              <a:rPr lang="en-US" alt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alt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 год и плановый период 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alt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en-US" alt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altLang="en-US" sz="3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и 2022 годов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3098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16" name="Стрелка вниз 15"/>
          <p:cNvSpPr>
            <a:spLocks noChangeAspect="1"/>
          </p:cNvSpPr>
          <p:nvPr/>
        </p:nvSpPr>
        <p:spPr>
          <a:xfrm rot="19200000" flipH="1">
            <a:off x="6383338" y="1390650"/>
            <a:ext cx="427037" cy="2060575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en-US">
              <a:solidFill>
                <a:schemeClr val="tx1"/>
              </a:solidFill>
            </a:endParaRPr>
          </a:p>
        </p:txBody>
      </p:sp>
      <p:sp>
        <p:nvSpPr>
          <p:cNvPr id="10" name="Стрелка вниз 9"/>
          <p:cNvSpPr>
            <a:spLocks noChangeAspect="1"/>
          </p:cNvSpPr>
          <p:nvPr/>
        </p:nvSpPr>
        <p:spPr>
          <a:xfrm rot="2400000" flipH="1">
            <a:off x="2444750" y="1347788"/>
            <a:ext cx="409575" cy="2066925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en-US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914400" y="3276600"/>
            <a:ext cx="2743200" cy="1752600"/>
          </a:xfrm>
          <a:prstGeom prst="roundRect">
            <a:avLst/>
          </a:prstGeom>
          <a:solidFill>
            <a:srgbClr val="93FE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en-US" sz="2400" b="1" dirty="0">
                <a:solidFill>
                  <a:srgbClr val="660066"/>
                </a:solidFill>
              </a:rPr>
              <a:t>Муниципальные программы  59%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638800" y="3352800"/>
            <a:ext cx="2743200" cy="1752600"/>
          </a:xfrm>
          <a:prstGeom prst="roundRect">
            <a:avLst/>
          </a:prstGeom>
          <a:solidFill>
            <a:srgbClr val="93FE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en-US" sz="2400" b="1">
                <a:solidFill>
                  <a:srgbClr val="660066"/>
                </a:solidFill>
              </a:rPr>
              <a:t>Не программные мероприятия 41%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981200" y="196850"/>
            <a:ext cx="5943600" cy="1295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Медниковского сельского поселения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609600" y="0"/>
            <a:ext cx="8229600" cy="6096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Медниковского сельского поселения </a:t>
            </a:r>
          </a:p>
          <a:p>
            <a:pPr algn="ctr">
              <a:defRPr/>
            </a:pPr>
            <a:r>
              <a:rPr lang="ru-RU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2020 год (тыс. руб.)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1257262"/>
              </p:ext>
            </p:extLst>
          </p:nvPr>
        </p:nvGraphicFramePr>
        <p:xfrm>
          <a:off x="457200" y="1143000"/>
          <a:ext cx="82296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571500" y="228600"/>
            <a:ext cx="8001000" cy="914377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Организация благоустройства территории поселения 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2020 год (тыс. руб.)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2461412"/>
              </p:ext>
            </p:extLst>
          </p:nvPr>
        </p:nvGraphicFramePr>
        <p:xfrm>
          <a:off x="-1066800" y="1524000"/>
          <a:ext cx="10297800" cy="5103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534255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25882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97105-16D2-496D-9B85-592446BC5736}" type="slidenum">
              <a:rPr lang="ru-RU" altLang="en-US"/>
              <a:pPr>
                <a:defRPr/>
              </a:pPr>
              <a:t>13</a:t>
            </a:fld>
            <a:endParaRPr lang="ru-RU" altLang="en-US" dirty="0"/>
          </a:p>
        </p:txBody>
      </p:sp>
      <p:graphicFrame>
        <p:nvGraphicFramePr>
          <p:cNvPr id="28719" name="Group 47"/>
          <p:cNvGraphicFramePr>
            <a:graphicFrameLocks noGrp="1"/>
          </p:cNvGraphicFramePr>
          <p:nvPr>
            <p:ph idx="1"/>
          </p:nvPr>
        </p:nvGraphicFramePr>
        <p:xfrm>
          <a:off x="207963" y="1128713"/>
          <a:ext cx="8785225" cy="5567680"/>
        </p:xfrm>
        <a:graphic>
          <a:graphicData uri="http://schemas.openxmlformats.org/drawingml/2006/table">
            <a:tbl>
              <a:tblPr/>
              <a:tblGrid>
                <a:gridCol w="6162675"/>
                <a:gridCol w="960437"/>
                <a:gridCol w="815975"/>
                <a:gridCol w="846138"/>
              </a:tblGrid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Наименование муниципальной программы</a:t>
                      </a:r>
                      <a:endParaRPr kumimoji="0" lang="ru-RU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план 2020 тыс. руб. </a:t>
                      </a:r>
                      <a:endParaRPr kumimoji="0" lang="ru-RU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  <a:sym typeface="+mn-ea"/>
                        </a:rPr>
                        <a:t>план 2021  тыс. руб. </a:t>
                      </a:r>
                      <a:endParaRPr kumimoji="0" lang="ru-RU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  <a:sym typeface="+mn-ea"/>
                        </a:rPr>
                        <a:t>план 2022  тыс. руб. </a:t>
                      </a:r>
                      <a:endParaRPr kumimoji="0" lang="ru-RU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Организация благоустройства территории и содержания объектов внешнего благоустройства на территории Медниковского сельского поселения на 2014-2023 годы</a:t>
                      </a:r>
                      <a:endParaRPr kumimoji="0" lang="ru-RU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1947,7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790,7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783,7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Совершенствование и содержание автомобильных дорог общего пользования местного значения на территории  Медниковского сельского поселения на 2014-2023 годы </a:t>
                      </a:r>
                      <a:endParaRPr kumimoji="0" lang="ru-RU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1588,9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1607,0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1635,1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Развитие малого и среднего предпринимательства в Медниковском сельском поселении на 2014-2023 годы</a:t>
                      </a:r>
                      <a:endParaRPr kumimoji="0" lang="ru-RU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0,5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0,5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0,5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Развитие культуры на территории Медниковского сельского поселения на 2014-2023 годы</a:t>
                      </a:r>
                      <a:endParaRPr kumimoji="0" lang="ru-RU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3015,0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1393,</a:t>
                      </a:r>
                      <a:r>
                        <a:rPr kumimoji="0" lang="en-US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7</a:t>
                      </a:r>
                      <a:endParaRPr kumimoji="0" lang="ru-RU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1393,7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Повышение эффективности бюджетных расходов Медниковского сельского поселения на 2014-2023 годы</a:t>
                      </a:r>
                      <a:endParaRPr kumimoji="0" lang="ru-RU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30</a:t>
                      </a:r>
                      <a:endParaRPr kumimoji="0" lang="ru-RU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Комплексное развитие сельских территорий в Медниковском сельском поселении на 2015-2023 годы</a:t>
                      </a:r>
                      <a:endParaRPr kumimoji="0" lang="ru-RU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545,7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Управление муниципальным имуществом и земельными ресурсами на 2014-2023 годы</a:t>
                      </a:r>
                      <a:endParaRPr kumimoji="0" lang="ru-RU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Развитие территории Медниковского сельского поселения на 2017 – 2023 годы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220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85633" y="228600"/>
            <a:ext cx="8229600" cy="639762"/>
          </a:xfrm>
          <a:solidFill>
            <a:srgbClr val="FFFF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2009C7"/>
                </a:solidFill>
              </a:rPr>
              <a:t/>
            </a:r>
            <a:br>
              <a:rPr lang="ru-RU" sz="2800" b="1" dirty="0" smtClean="0">
                <a:solidFill>
                  <a:srgbClr val="2009C7"/>
                </a:solidFill>
              </a:rPr>
            </a:br>
            <a:r>
              <a:rPr lang="ru-RU" sz="2800" b="1" dirty="0" smtClean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программы</a:t>
            </a:r>
            <a:br>
              <a:rPr lang="ru-RU" sz="2800" b="1" dirty="0" smtClean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rgbClr val="66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0429033"/>
              </p:ext>
            </p:extLst>
          </p:nvPr>
        </p:nvGraphicFramePr>
        <p:xfrm>
          <a:off x="0" y="1747531"/>
          <a:ext cx="9144000" cy="49580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621" y="228600"/>
            <a:ext cx="7626757" cy="148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289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6" descr="https://us.123rf.com/450wm/givaga/givaga1301/givaga130100002/17161727-%D0%94%D0%B5%D0%BD%D0%B5%D0%B3-%D0%B2-%D1%81%D1%83%D0%BC%D0%BA%D0%B5.jpg?ver=6"/>
          <p:cNvPicPr>
            <a:picLocks noChangeAspect="1" noChangeArrowheads="1"/>
          </p:cNvPicPr>
          <p:nvPr/>
        </p:nvPicPr>
        <p:blipFill>
          <a:blip r:embed="rId3"/>
          <a:srcRect b="13702"/>
          <a:stretch>
            <a:fillRect/>
          </a:stretch>
        </p:blipFill>
        <p:spPr bwMode="auto">
          <a:xfrm>
            <a:off x="7445375" y="5418138"/>
            <a:ext cx="1698625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 rtlCol="0">
            <a:normAutofit fontScale="77500" lnSpcReduction="20000"/>
          </a:bodyPr>
          <a:lstStyle/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100" b="1" dirty="0" smtClean="0">
                <a:solidFill>
                  <a:srgbClr val="002060"/>
                </a:solidFill>
              </a:rPr>
              <a:t>Бюджет для граждан</a:t>
            </a: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ru-RU" altLang="en-US" dirty="0" smtClean="0">
              <a:solidFill>
                <a:srgbClr val="002060"/>
              </a:solidFill>
            </a:endParaRPr>
          </a:p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en-US" dirty="0" smtClean="0">
                <a:solidFill>
                  <a:srgbClr val="002060"/>
                </a:solidFill>
              </a:rPr>
              <a:t>С 2014 года все финансовые органы составляют на регулярной основе аналитический материал «Бюджет для граждан», который содержит основные положения решений о местных бюджетах и отчёта об их исполнении в доступной форме.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altLang="en-US" dirty="0" smtClean="0">
              <a:solidFill>
                <a:srgbClr val="002060"/>
              </a:solidFill>
            </a:endParaRPr>
          </a:p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en-US" dirty="0" smtClean="0">
                <a:solidFill>
                  <a:srgbClr val="002060"/>
                </a:solidFill>
              </a:rPr>
              <a:t>Бюджет – это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a:t>
            </a:r>
          </a:p>
          <a:p>
            <a:pPr algn="r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altLang="en-US" sz="2400" dirty="0" smtClean="0">
                <a:solidFill>
                  <a:srgbClr val="002060"/>
                </a:solidFill>
              </a:rPr>
              <a:t>                                                                                    (статья 6 Бюджетного Кодекса Российской Федерации)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ru-RU" altLang="en-US" sz="2400" dirty="0" smtClean="0">
              <a:solidFill>
                <a:srgbClr val="002060"/>
              </a:solidFill>
            </a:endParaRPr>
          </a:p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en-US" dirty="0" smtClean="0">
                <a:solidFill>
                  <a:srgbClr val="002060"/>
                </a:solidFill>
              </a:rPr>
              <a:t>Граждане – как налогоплательщики и потребители государственных  и муниципальных услуг – должны быть уверены в  том, что передаваемые ими в распоряжение государства средства используются прозрачно и эффективно, приносят конкретные результаты как для общества в целом, так и для каждой семьи, каждого человека.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762000" y="1295400"/>
            <a:ext cx="7696200" cy="533400"/>
          </a:xfrm>
          <a:prstGeom prst="roundRect">
            <a:avLst/>
          </a:prstGeom>
          <a:solidFill>
            <a:srgbClr val="93FE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en-US" dirty="0">
                <a:solidFill>
                  <a:srgbClr val="002060"/>
                </a:solidFill>
              </a:rPr>
              <a:t>Составление проекта бюджета на очередной финансовый год и плановый период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62000" y="2209800"/>
            <a:ext cx="7696200" cy="533400"/>
          </a:xfrm>
          <a:prstGeom prst="roundRect">
            <a:avLst/>
          </a:prstGeom>
          <a:solidFill>
            <a:srgbClr val="93FE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ru-RU" altLang="en-US" dirty="0">
                <a:solidFill>
                  <a:srgbClr val="002060"/>
                </a:solidFill>
              </a:rPr>
              <a:t>Рассмотрение проекта бюджета на очередной финансовый год и плановый период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62000" y="3124200"/>
            <a:ext cx="7696200" cy="533400"/>
          </a:xfrm>
          <a:prstGeom prst="roundRect">
            <a:avLst/>
          </a:prstGeom>
          <a:solidFill>
            <a:srgbClr val="93FE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ru-RU" altLang="en-US" dirty="0">
                <a:solidFill>
                  <a:srgbClr val="002060"/>
                </a:solidFill>
              </a:rPr>
              <a:t>Утверждение бюджета на очередной финансовый год и плановый период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62000" y="4038600"/>
            <a:ext cx="7696200" cy="533400"/>
          </a:xfrm>
          <a:prstGeom prst="roundRect">
            <a:avLst/>
          </a:prstGeom>
          <a:solidFill>
            <a:srgbClr val="93FE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ru-RU" altLang="en-US" dirty="0">
                <a:solidFill>
                  <a:srgbClr val="002060"/>
                </a:solidFill>
              </a:rPr>
              <a:t>Исполнение бюджета текущего финансового года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62000" y="5029200"/>
            <a:ext cx="7696200" cy="457200"/>
          </a:xfrm>
          <a:prstGeom prst="roundRect">
            <a:avLst/>
          </a:prstGeom>
          <a:solidFill>
            <a:srgbClr val="93FE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en-US" dirty="0">
              <a:solidFill>
                <a:srgbClr val="00206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en-US" dirty="0">
                <a:solidFill>
                  <a:srgbClr val="002060"/>
                </a:solidFill>
              </a:rPr>
              <a:t>Формирование отчётности об исполнении бюджета предыдущего финансового года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38200" y="5867400"/>
            <a:ext cx="7620000" cy="457200"/>
          </a:xfrm>
          <a:prstGeom prst="roundRect">
            <a:avLst/>
          </a:prstGeom>
          <a:solidFill>
            <a:srgbClr val="93FE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ru-RU" altLang="en-US" dirty="0">
                <a:solidFill>
                  <a:srgbClr val="002060"/>
                </a:solidFill>
              </a:rPr>
              <a:t>Утверждение  отчёта об исполнении бюджета  предыдущего финансового года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981200" y="457200"/>
            <a:ext cx="4953000" cy="6096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Стадии бюджетного процесса</a:t>
            </a:r>
          </a:p>
        </p:txBody>
      </p:sp>
      <p:sp>
        <p:nvSpPr>
          <p:cNvPr id="13" name="Стрелка вниз 12"/>
          <p:cNvSpPr/>
          <p:nvPr/>
        </p:nvSpPr>
        <p:spPr>
          <a:xfrm>
            <a:off x="4267200" y="1828800"/>
            <a:ext cx="304800" cy="3810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4267200" y="2743200"/>
            <a:ext cx="304800" cy="3810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4267200" y="3657600"/>
            <a:ext cx="304800" cy="3810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4267200" y="4572000"/>
            <a:ext cx="304800" cy="3810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4267200" y="5486400"/>
            <a:ext cx="304800" cy="3810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927225" y="304800"/>
            <a:ext cx="5257800" cy="762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660066"/>
                </a:solidFill>
              </a:rPr>
              <a:t>Бюджет для граждан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28600" y="2362200"/>
            <a:ext cx="2819400" cy="2514600"/>
          </a:xfrm>
          <a:prstGeom prst="roundRect">
            <a:avLst/>
          </a:prstGeom>
          <a:solidFill>
            <a:srgbClr val="D44E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FF00"/>
                </a:solidFill>
              </a:rPr>
              <a:t>Доходы</a:t>
            </a:r>
            <a:r>
              <a:rPr lang="ru-RU" sz="2800" dirty="0">
                <a:solidFill>
                  <a:srgbClr val="FFFF00"/>
                </a:solidFill>
              </a:rPr>
              <a:t> -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en-US" sz="2800" dirty="0">
                <a:solidFill>
                  <a:srgbClr val="FFFF00"/>
                </a:solidFill>
              </a:rPr>
              <a:t>это </a:t>
            </a:r>
            <a:r>
              <a:rPr lang="ru-RU" altLang="en-US" sz="2800" b="1" dirty="0">
                <a:solidFill>
                  <a:srgbClr val="FFFF00"/>
                </a:solidFill>
              </a:rPr>
              <a:t>поступления</a:t>
            </a:r>
            <a:r>
              <a:rPr lang="ru-RU" altLang="en-US" sz="2800" dirty="0">
                <a:solidFill>
                  <a:srgbClr val="FFFF00"/>
                </a:solidFill>
              </a:rPr>
              <a:t> денежных средств в бюджет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149975" y="2362200"/>
            <a:ext cx="2743200" cy="2590800"/>
          </a:xfrm>
          <a:prstGeom prst="roundRect">
            <a:avLst/>
          </a:prstGeom>
          <a:solidFill>
            <a:srgbClr val="D44E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en-US" sz="2800" b="1" dirty="0">
                <a:solidFill>
                  <a:srgbClr val="FFFF00"/>
                </a:solidFill>
              </a:rPr>
              <a:t>Расходы</a:t>
            </a:r>
            <a:r>
              <a:rPr lang="ru-RU" altLang="en-US" sz="2800" dirty="0">
                <a:solidFill>
                  <a:srgbClr val="FFFF00"/>
                </a:solidFill>
              </a:rPr>
              <a:t> –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en-US" sz="2800" dirty="0">
                <a:solidFill>
                  <a:srgbClr val="FFFF00"/>
                </a:solidFill>
              </a:rPr>
              <a:t>это </a:t>
            </a:r>
            <a:r>
              <a:rPr lang="ru-RU" altLang="en-US" sz="2800" b="1" dirty="0">
                <a:solidFill>
                  <a:srgbClr val="FFFF00"/>
                </a:solidFill>
              </a:rPr>
              <a:t>выплаты</a:t>
            </a:r>
            <a:r>
              <a:rPr lang="ru-RU" altLang="en-US" sz="2800" dirty="0">
                <a:solidFill>
                  <a:srgbClr val="FFFF00"/>
                </a:solidFill>
              </a:rPr>
              <a:t> из бюджета денежных средств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2362200" y="1066800"/>
            <a:ext cx="1981200" cy="1219200"/>
          </a:xfrm>
          <a:prstGeom prst="straightConnector1">
            <a:avLst/>
          </a:prstGeom>
          <a:ln w="6985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360863" y="1066800"/>
            <a:ext cx="2286000" cy="1219200"/>
          </a:xfrm>
          <a:prstGeom prst="straightConnector1">
            <a:avLst/>
          </a:prstGeom>
          <a:ln w="698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5" name="AutoShape 2" descr="http://ru.stockfresh.com/thumbs/jirkaejc/227049_%D0%BC%D0%BE%D0%BD%D0%B5%D1%82%D0%B0%D0%BC%D0%B8-%D1%84%D0%BE%D0%BD-%D1%84%D0%BE%D1%82%D0%BE-%D0%B2%D1%8B%D1%81%D1%82%D1%80%D0%B5%D0%BB-%D0%B1%D0%B8%D0%B7%D0%BD%D0%B5%D1%81%D0%B0-%D0%BF%D1%83%D1%82%D0%B5%D1%88%D0%B5%D1%81%D1%82%D0%B2%D0%B8%D1%8F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16" name="AutoShape 7" descr="http://ru.stockfresh.com/thumbs/jossdiim/1635737_%D0%B4%D0%B5%D0%BD%D1%8C%D0%B3%D0%B8-%D1%81%D1%83%D0%BC%D0%BA%D1%83-%D0%B2%D0%B5%D0%BA%D1%82%D0%BE%D1%80%D0%B0-%D0%B1%D0%B5%D0%BB%D1%8B%D0%B9-%D1%84%D0%BE%D0%BD-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17" name="AutoShape 9" descr="http://ru.stockfresh.com/thumbs/jossdiim/1635737_%D0%B4%D0%B5%D0%BD%D1%8C%D0%B3%D0%B8-%D1%81%D1%83%D0%BC%D0%BA%D1%83-%D0%B2%D0%B5%D0%BA%D1%82%D0%BE%D1%80%D0%B0-%D0%B1%D0%B5%D0%BB%D1%8B%D0%B9-%D1%84%D0%BE%D0%BD-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18" name="AutoShape 11" descr="http://ru.stockfresh.com/thumbs/jossdiim/1635737_%D0%B4%D0%B5%D0%BD%D1%8C%D0%B3%D0%B8-%D1%81%D1%83%D0%BC%D0%BA%D1%83-%D0%B2%D0%B5%D0%BA%D1%82%D0%BE%D1%80%D0%B0-%D0%B1%D0%B5%D0%BB%D1%8B%D0%B9-%D1%84%D0%BE%D0%BD-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7419" name="Picture 2" descr="http://900igr.net/up/datas/182398/023.jpg"/>
          <p:cNvPicPr>
            <a:picLocks noChangeAspect="1" noChangeArrowheads="1"/>
          </p:cNvPicPr>
          <p:nvPr/>
        </p:nvPicPr>
        <p:blipFill>
          <a:blip r:embed="rId2"/>
          <a:srcRect l="12436" t="13818" r="10881"/>
          <a:stretch>
            <a:fillRect/>
          </a:stretch>
        </p:blipFill>
        <p:spPr bwMode="auto">
          <a:xfrm>
            <a:off x="3200400" y="3505200"/>
            <a:ext cx="2819400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365news.biz/uploads/posts/2015-10/1445863544_dengi-lyubyat-schet.jpg"/>
          <p:cNvPicPr>
            <a:picLocks noChangeAspect="1" noChangeArrowheads="1"/>
          </p:cNvPicPr>
          <p:nvPr/>
        </p:nvPicPr>
        <p:blipFill>
          <a:blip r:embed="rId2"/>
          <a:srcRect t="2283" b="13242"/>
          <a:stretch>
            <a:fillRect/>
          </a:stretch>
        </p:blipFill>
        <p:spPr bwMode="auto">
          <a:xfrm>
            <a:off x="2209800" y="3657600"/>
            <a:ext cx="45720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кругленный прямоугольник 3"/>
          <p:cNvSpPr/>
          <p:nvPr/>
        </p:nvSpPr>
        <p:spPr>
          <a:xfrm>
            <a:off x="1600200" y="381000"/>
            <a:ext cx="5867400" cy="533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en-US" sz="2800" b="1" dirty="0">
                <a:solidFill>
                  <a:srgbClr val="660066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Основные понятия</a:t>
            </a:r>
          </a:p>
        </p:txBody>
      </p:sp>
      <p:sp>
        <p:nvSpPr>
          <p:cNvPr id="5" name="Шестиугольник 4"/>
          <p:cNvSpPr/>
          <p:nvPr/>
        </p:nvSpPr>
        <p:spPr>
          <a:xfrm>
            <a:off x="228600" y="2819400"/>
            <a:ext cx="2667000" cy="1905000"/>
          </a:xfrm>
          <a:prstGeom prst="hexagon">
            <a:avLst/>
          </a:prstGeom>
          <a:solidFill>
            <a:srgbClr val="31AE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FFFF00"/>
                </a:solidFill>
              </a:rPr>
              <a:t>Дефицит</a:t>
            </a:r>
            <a:r>
              <a:rPr lang="ru-RU" altLang="en-US" sz="2800" dirty="0">
                <a:solidFill>
                  <a:srgbClr val="FFFF00"/>
                </a:solidFill>
              </a:rPr>
              <a:t> (расходы больше доходов)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6" name="Шестиугольник 5"/>
          <p:cNvSpPr/>
          <p:nvPr/>
        </p:nvSpPr>
        <p:spPr>
          <a:xfrm>
            <a:off x="6324600" y="2971800"/>
            <a:ext cx="2667000" cy="1905000"/>
          </a:xfrm>
          <a:prstGeom prst="hexagon">
            <a:avLst/>
          </a:prstGeom>
          <a:solidFill>
            <a:srgbClr val="31AE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en-US" sz="2400" dirty="0" err="1">
                <a:solidFill>
                  <a:srgbClr val="FFFF00"/>
                </a:solidFill>
              </a:rPr>
              <a:t>Профицит</a:t>
            </a:r>
            <a:r>
              <a:rPr lang="ru-RU" altLang="en-US" sz="2400" dirty="0">
                <a:solidFill>
                  <a:srgbClr val="FFFF00"/>
                </a:solidFill>
              </a:rPr>
              <a:t> (доходы больше расходов)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14400" y="1447800"/>
            <a:ext cx="2133600" cy="609600"/>
          </a:xfrm>
          <a:prstGeom prst="roundRect">
            <a:avLst/>
          </a:prstGeom>
          <a:solidFill>
            <a:srgbClr val="31AE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FFFF00"/>
                </a:solidFill>
              </a:rPr>
              <a:t>Доходы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81400" y="1447800"/>
            <a:ext cx="2133600" cy="609600"/>
          </a:xfrm>
          <a:prstGeom prst="roundRect">
            <a:avLst/>
          </a:prstGeom>
          <a:solidFill>
            <a:srgbClr val="31AE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FFFF00"/>
                </a:solidFill>
              </a:rPr>
              <a:t>Расходы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400800" y="1371600"/>
            <a:ext cx="2438400" cy="838200"/>
          </a:xfrm>
          <a:prstGeom prst="roundRect">
            <a:avLst/>
          </a:prstGeom>
          <a:solidFill>
            <a:srgbClr val="31AE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en-US" sz="2800" dirty="0">
                <a:solidFill>
                  <a:srgbClr val="FFFF00"/>
                </a:solidFill>
              </a:rPr>
              <a:t>Дефицит</a:t>
            </a:r>
            <a:r>
              <a:rPr lang="ru-RU" altLang="en-US" dirty="0"/>
              <a:t> (</a:t>
            </a:r>
            <a:r>
              <a:rPr lang="ru-RU" altLang="en-US" sz="2800" dirty="0" err="1">
                <a:solidFill>
                  <a:srgbClr val="FFFF00"/>
                </a:solidFill>
              </a:rPr>
              <a:t>Профицит</a:t>
            </a:r>
            <a:r>
              <a:rPr lang="ru-RU" altLang="en-US" dirty="0"/>
              <a:t>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200400" y="1676400"/>
            <a:ext cx="228600" cy="0"/>
          </a:xfrm>
          <a:prstGeom prst="line">
            <a:avLst/>
          </a:prstGeom>
          <a:ln w="698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867400" y="1600200"/>
            <a:ext cx="304800" cy="0"/>
          </a:xfrm>
          <a:prstGeom prst="line">
            <a:avLst/>
          </a:prstGeom>
          <a:ln w="698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867400" y="1752600"/>
            <a:ext cx="304800" cy="0"/>
          </a:xfrm>
          <a:prstGeom prst="line">
            <a:avLst/>
          </a:prstGeom>
          <a:ln w="698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34117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600200" y="304800"/>
            <a:ext cx="5943600" cy="685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altLang="en-US" b="1">
              <a:solidFill>
                <a:srgbClr val="660066"/>
              </a:solidFill>
              <a:latin typeface="Times New Roman" pitchFamily="18" charset="0"/>
            </a:endParaRPr>
          </a:p>
          <a:p>
            <a:pPr algn="ctr">
              <a:defRPr/>
            </a:pPr>
            <a:r>
              <a:rPr lang="ru-RU" altLang="en-US" sz="2000" b="1">
                <a:solidFill>
                  <a:srgbClr val="660066"/>
                </a:solidFill>
                <a:latin typeface="Times New Roman" pitchFamily="18" charset="0"/>
              </a:rPr>
              <a:t>ДОХОДЫ БЮДЖЕТА ПОСЕЛЕНИЯ</a:t>
            </a:r>
          </a:p>
          <a:p>
            <a:pPr algn="ctr">
              <a:defRPr/>
            </a:pPr>
            <a:endParaRPr lang="ru-RU">
              <a:solidFill>
                <a:srgbClr val="660066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04800" y="1905000"/>
            <a:ext cx="2590800" cy="1676400"/>
          </a:xfrm>
          <a:prstGeom prst="roundRect">
            <a:avLst/>
          </a:prstGeom>
          <a:gradFill flip="none" rotWithShape="1">
            <a:gsLst>
              <a:gs pos="0">
                <a:srgbClr val="CC00CC">
                  <a:tint val="66000"/>
                  <a:satMod val="160000"/>
                </a:srgbClr>
              </a:gs>
              <a:gs pos="50000">
                <a:srgbClr val="CC00CC">
                  <a:tint val="44500"/>
                  <a:satMod val="160000"/>
                </a:srgbClr>
              </a:gs>
              <a:gs pos="100000">
                <a:srgbClr val="CC00CC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en-US" sz="2400" b="1" dirty="0">
                <a:solidFill>
                  <a:srgbClr val="2009C7"/>
                </a:solidFill>
              </a:rPr>
              <a:t>Налоговые доходы </a:t>
            </a:r>
            <a:r>
              <a:rPr lang="ru-RU" altLang="en-US" sz="2400" dirty="0">
                <a:solidFill>
                  <a:srgbClr val="2009C7"/>
                </a:solidFill>
              </a:rPr>
              <a:t>(поступления от уплаты налогов)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76600" y="1905000"/>
            <a:ext cx="2590800" cy="1752600"/>
          </a:xfrm>
          <a:prstGeom prst="roundRect">
            <a:avLst/>
          </a:prstGeom>
          <a:gradFill flip="none" rotWithShape="1">
            <a:gsLst>
              <a:gs pos="0">
                <a:srgbClr val="CC00CC">
                  <a:tint val="66000"/>
                  <a:satMod val="160000"/>
                </a:srgbClr>
              </a:gs>
              <a:gs pos="50000">
                <a:srgbClr val="CC00CC">
                  <a:tint val="44500"/>
                  <a:satMod val="160000"/>
                </a:srgbClr>
              </a:gs>
              <a:gs pos="100000">
                <a:srgbClr val="CC00CC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en-US" sz="2000" b="1" dirty="0">
              <a:solidFill>
                <a:srgbClr val="0D0D0D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en-US" sz="2000" b="1" dirty="0">
                <a:solidFill>
                  <a:srgbClr val="2009C7"/>
                </a:solidFill>
              </a:rPr>
              <a:t>Неналоговые доходы </a:t>
            </a:r>
            <a:r>
              <a:rPr lang="ru-RU" altLang="en-US" sz="2000" dirty="0">
                <a:solidFill>
                  <a:srgbClr val="2009C7"/>
                </a:solidFill>
              </a:rPr>
              <a:t>(поступления от уплаты прочих пошлин, сборов)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324600" y="1905000"/>
            <a:ext cx="2590800" cy="1752600"/>
          </a:xfrm>
          <a:prstGeom prst="roundRect">
            <a:avLst/>
          </a:prstGeom>
          <a:gradFill flip="none" rotWithShape="1">
            <a:gsLst>
              <a:gs pos="0">
                <a:srgbClr val="CC00CC">
                  <a:tint val="66000"/>
                  <a:satMod val="160000"/>
                </a:srgbClr>
              </a:gs>
              <a:gs pos="50000">
                <a:srgbClr val="CC00CC">
                  <a:tint val="44500"/>
                  <a:satMod val="160000"/>
                </a:srgbClr>
              </a:gs>
              <a:gs pos="100000">
                <a:srgbClr val="CC00CC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en-US" sz="2000" b="1" dirty="0">
                <a:solidFill>
                  <a:srgbClr val="2009C7"/>
                </a:solidFill>
              </a:rPr>
              <a:t>Безвозмездные поступления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en-US" sz="2000" dirty="0">
                <a:solidFill>
                  <a:srgbClr val="2009C7"/>
                </a:solidFill>
              </a:rPr>
              <a:t>(поступления из других бюджетов бюджетной системы РФ)</a:t>
            </a:r>
          </a:p>
        </p:txBody>
      </p:sp>
      <p:sp>
        <p:nvSpPr>
          <p:cNvPr id="9" name="Стрелка вниз 8"/>
          <p:cNvSpPr/>
          <p:nvPr/>
        </p:nvSpPr>
        <p:spPr>
          <a:xfrm>
            <a:off x="1828800" y="1066800"/>
            <a:ext cx="3810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4267200" y="1066800"/>
            <a:ext cx="3810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7010400" y="1066800"/>
            <a:ext cx="3810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28625" y="3886200"/>
            <a:ext cx="2500313" cy="2828925"/>
          </a:xfrm>
          <a:prstGeom prst="roundRect">
            <a:avLst/>
          </a:prstGeom>
          <a:solidFill>
            <a:srgbClr val="93FE7A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Arial" charset="0"/>
              <a:buChar char="•"/>
              <a:defRPr/>
            </a:pPr>
            <a:r>
              <a:rPr lang="ru-RU" altLang="en-US" sz="1400">
                <a:solidFill>
                  <a:srgbClr val="0D0D0D"/>
                </a:solidFill>
              </a:rPr>
              <a:t> </a:t>
            </a:r>
            <a:r>
              <a:rPr lang="ru-RU" altLang="en-US" sz="1600">
                <a:solidFill>
                  <a:srgbClr val="0D0D0D"/>
                </a:solidFill>
              </a:rPr>
              <a:t>Налог на доходы физических лиц</a:t>
            </a:r>
          </a:p>
          <a:p>
            <a:pPr>
              <a:buFont typeface="Arial" charset="0"/>
              <a:buChar char="•"/>
              <a:defRPr/>
            </a:pPr>
            <a:r>
              <a:rPr lang="ru-RU" altLang="en-US" sz="1600">
                <a:solidFill>
                  <a:srgbClr val="0D0D0D"/>
                </a:solidFill>
              </a:rPr>
              <a:t> Доходы от уплаты акцизов на дизельное топливо, моторные масла, автомобильный бензин, прямогонный бензин</a:t>
            </a:r>
          </a:p>
          <a:p>
            <a:pPr>
              <a:buFont typeface="Arial" charset="0"/>
              <a:buChar char="•"/>
              <a:defRPr/>
            </a:pPr>
            <a:r>
              <a:rPr lang="ru-RU" altLang="en-US" sz="1600">
                <a:solidFill>
                  <a:srgbClr val="0D0D0D"/>
                </a:solidFill>
              </a:rPr>
              <a:t> Налог на имущество физических лиц</a:t>
            </a:r>
          </a:p>
          <a:p>
            <a:pPr>
              <a:buFont typeface="Arial" charset="0"/>
              <a:buNone/>
              <a:defRPr/>
            </a:pPr>
            <a:r>
              <a:rPr lang="ru-RU" altLang="en-US" sz="1600">
                <a:solidFill>
                  <a:srgbClr val="0D0D0D"/>
                </a:solidFill>
              </a:rPr>
              <a:t>Земельный налог 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276600" y="3886200"/>
            <a:ext cx="2643188" cy="2828925"/>
          </a:xfrm>
          <a:prstGeom prst="roundRect">
            <a:avLst/>
          </a:prstGeom>
          <a:solidFill>
            <a:srgbClr val="93FE7A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en-US" sz="1600" dirty="0">
                <a:solidFill>
                  <a:srgbClr val="0D0D0D"/>
                </a:solidFill>
              </a:rPr>
              <a:t> Доходы от сдачи в аренду имущества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en-US" sz="1600" dirty="0">
                <a:solidFill>
                  <a:srgbClr val="0D0D0D"/>
                </a:solidFill>
              </a:rPr>
              <a:t>Доходы от продажи материальных активов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248400" y="3810000"/>
            <a:ext cx="2571750" cy="2828925"/>
          </a:xfrm>
          <a:prstGeom prst="roundRect">
            <a:avLst/>
          </a:prstGeom>
          <a:solidFill>
            <a:srgbClr val="93FE7A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en-US" dirty="0">
                <a:solidFill>
                  <a:srgbClr val="0D0D0D"/>
                </a:solidFill>
              </a:rPr>
              <a:t> </a:t>
            </a:r>
            <a:r>
              <a:rPr lang="ru-RU" altLang="en-US" sz="1600" dirty="0">
                <a:solidFill>
                  <a:srgbClr val="0D0D0D"/>
                </a:solidFill>
              </a:rPr>
              <a:t>Дотации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en-US" sz="1600" dirty="0">
                <a:solidFill>
                  <a:srgbClr val="0D0D0D"/>
                </a:solidFill>
              </a:rPr>
              <a:t> Субсидии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en-US" sz="1600" dirty="0">
                <a:solidFill>
                  <a:srgbClr val="0D0D0D"/>
                </a:solidFill>
              </a:rPr>
              <a:t> Субвенции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en-US" sz="1600" dirty="0">
                <a:solidFill>
                  <a:srgbClr val="0D0D0D"/>
                </a:solidFill>
              </a:rPr>
              <a:t> Иные межбюджетные трансферты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  <a:alpha val="4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мещающий текст 2"/>
          <p:cNvSpPr>
            <a:spLocks noGrp="1" noChangeArrowheads="1"/>
          </p:cNvSpPr>
          <p:nvPr>
            <p:ph type="body" idx="1"/>
          </p:nvPr>
        </p:nvSpPr>
        <p:spPr>
          <a:xfrm>
            <a:off x="71438" y="1535113"/>
            <a:ext cx="3252787" cy="639762"/>
          </a:xfrm>
        </p:spPr>
        <p:txBody>
          <a:bodyPr rtlCol="0">
            <a:normAutofit lnSpcReduction="1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altLang="en-US" sz="1900" smtClean="0"/>
              <a:t>Динамика налоговых и неналоговых поступлений</a:t>
            </a:r>
            <a:endParaRPr lang="ru-RU" altLang="en-US" sz="1300" smtClean="0"/>
          </a:p>
        </p:txBody>
      </p:sp>
      <p:sp>
        <p:nvSpPr>
          <p:cNvPr id="15363" name="Замещающий текст 4"/>
          <p:cNvSpPr>
            <a:spLocks noGrp="1" noChangeArrowheads="1"/>
          </p:cNvSpPr>
          <p:nvPr>
            <p:ph type="body" sz="quarter" idx="3"/>
          </p:nvPr>
        </p:nvSpPr>
        <p:spPr>
          <a:xfrm>
            <a:off x="5705475" y="1535113"/>
            <a:ext cx="3238500" cy="639762"/>
          </a:xfrm>
        </p:spPr>
        <p:txBody>
          <a:bodyPr rtlCol="0">
            <a:normAutofit fontScale="92500" lnSpcReduction="10000"/>
          </a:bodyPr>
          <a:lstStyle/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altLang="en-US" sz="2000" dirty="0" smtClean="0"/>
              <a:t>Динамика безвозмездных </a:t>
            </a: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altLang="en-US" sz="2000" dirty="0" smtClean="0"/>
              <a:t>поступлений</a:t>
            </a: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42063"/>
            <a:ext cx="2133600" cy="365125"/>
          </a:xfrm>
        </p:spPr>
        <p:txBody>
          <a:bodyPr/>
          <a:lstStyle/>
          <a:p>
            <a:pPr>
              <a:defRPr/>
            </a:pPr>
            <a:fld id="{FA40D04F-40DD-4D59-A47E-2EC14242D222}" type="slidenum">
              <a:rPr lang="ru-RU" altLang="en-US"/>
              <a:pPr>
                <a:defRPr/>
              </a:pPr>
              <a:t>7</a:t>
            </a:fld>
            <a:endParaRPr lang="ru-RU" altLang="en-US"/>
          </a:p>
        </p:txBody>
      </p:sp>
      <p:sp>
        <p:nvSpPr>
          <p:cNvPr id="20485" name="Замещающее содержимое 14"/>
          <p:cNvSpPr>
            <a:spLocks noGrp="1" noChangeArrowheads="1"/>
          </p:cNvSpPr>
          <p:nvPr>
            <p:ph sz="half" idx="2"/>
          </p:nvPr>
        </p:nvSpPr>
        <p:spPr>
          <a:xfrm>
            <a:off x="69850" y="2174875"/>
            <a:ext cx="3713163" cy="3951288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ru-RU" altLang="en-US" smtClean="0"/>
              <a:t>              </a:t>
            </a:r>
            <a:r>
              <a:rPr lang="ru-RU" altLang="en-US" sz="2000" smtClean="0"/>
              <a:t>тыс. руб.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85750" y="3505200"/>
            <a:ext cx="503238" cy="222726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en-US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117600" y="3276600"/>
            <a:ext cx="503238" cy="245745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en-US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952625" y="2997200"/>
            <a:ext cx="504825" cy="273526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en-US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9850" y="5824538"/>
            <a:ext cx="933450" cy="320675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en-US">
                <a:solidFill>
                  <a:schemeClr val="tx1"/>
                </a:solidFill>
              </a:rPr>
              <a:t>план 2020 г.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901700" y="5716588"/>
            <a:ext cx="933450" cy="503237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en-US">
                <a:solidFill>
                  <a:schemeClr val="tx1"/>
                </a:solidFill>
              </a:rPr>
              <a:t>план 2021 г.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1730375" y="5768975"/>
            <a:ext cx="950913" cy="431800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en-US">
                <a:solidFill>
                  <a:schemeClr val="tx1"/>
                </a:solidFill>
              </a:rPr>
              <a:t>план      </a:t>
            </a:r>
          </a:p>
          <a:p>
            <a:pPr algn="ctr">
              <a:defRPr/>
            </a:pPr>
            <a:r>
              <a:rPr lang="ru-RU" altLang="en-US">
                <a:solidFill>
                  <a:schemeClr val="tx1"/>
                </a:solidFill>
              </a:rPr>
              <a:t>  2022 г.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69850" y="2803525"/>
            <a:ext cx="933450" cy="193675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en-US" noProof="1">
                <a:solidFill>
                  <a:schemeClr val="tx1"/>
                </a:solidFill>
              </a:rPr>
              <a:t>2</a:t>
            </a:r>
            <a:r>
              <a:rPr lang="ru-RU" altLang="en-US">
                <a:solidFill>
                  <a:schemeClr val="tx1"/>
                </a:solidFill>
              </a:rPr>
              <a:t>510</a:t>
            </a:r>
            <a:r>
              <a:rPr lang="ru-RU" altLang="en-US" noProof="1">
                <a:solidFill>
                  <a:schemeClr val="tx1"/>
                </a:solidFill>
              </a:rPr>
              <a:t>,</a:t>
            </a:r>
            <a:r>
              <a:rPr lang="ru-RU" altLang="en-US">
                <a:solidFill>
                  <a:schemeClr val="tx1"/>
                </a:solidFill>
              </a:rPr>
              <a:t>9</a:t>
            </a:r>
            <a:endParaRPr lang="ru-RU" altLang="en-US" noProof="1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885825" y="2803525"/>
            <a:ext cx="949325" cy="193675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en-US">
                <a:solidFill>
                  <a:schemeClr val="tx1"/>
                </a:solidFill>
              </a:rPr>
              <a:t>2555,5</a:t>
            </a:r>
            <a:endParaRPr lang="ru-RU" altLang="en-US" noProof="1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738313" y="2803525"/>
            <a:ext cx="933450" cy="193675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en-US">
                <a:solidFill>
                  <a:schemeClr val="tx1"/>
                </a:solidFill>
              </a:rPr>
              <a:t>2602,1</a:t>
            </a:r>
            <a:endParaRPr lang="ru-RU" altLang="en-US" noProof="1">
              <a:solidFill>
                <a:schemeClr val="tx1"/>
              </a:solidFill>
            </a:endParaRPr>
          </a:p>
        </p:txBody>
      </p:sp>
      <p:sp>
        <p:nvSpPr>
          <p:cNvPr id="20495" name="Текстовое поле 28"/>
          <p:cNvSpPr txBox="1">
            <a:spLocks noChangeArrowheads="1"/>
          </p:cNvSpPr>
          <p:nvPr/>
        </p:nvSpPr>
        <p:spPr bwMode="auto">
          <a:xfrm>
            <a:off x="6029325" y="2803525"/>
            <a:ext cx="10541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en-US">
                <a:latin typeface="Calibri" pitchFamily="34" charset="0"/>
              </a:rPr>
              <a:t>8795,8</a:t>
            </a:r>
          </a:p>
        </p:txBody>
      </p:sp>
      <p:sp>
        <p:nvSpPr>
          <p:cNvPr id="20496" name="Текстовое поле 30"/>
          <p:cNvSpPr txBox="1">
            <a:spLocks noChangeArrowheads="1"/>
          </p:cNvSpPr>
          <p:nvPr/>
        </p:nvSpPr>
        <p:spPr bwMode="auto">
          <a:xfrm>
            <a:off x="7032625" y="2844800"/>
            <a:ext cx="946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en-US">
                <a:latin typeface="Calibri" pitchFamily="34" charset="0"/>
              </a:rPr>
              <a:t>5514,6</a:t>
            </a:r>
          </a:p>
        </p:txBody>
      </p:sp>
      <p:sp>
        <p:nvSpPr>
          <p:cNvPr id="20497" name="Текстовое поле 32"/>
          <p:cNvSpPr txBox="1">
            <a:spLocks noChangeArrowheads="1"/>
          </p:cNvSpPr>
          <p:nvPr/>
        </p:nvSpPr>
        <p:spPr bwMode="auto">
          <a:xfrm>
            <a:off x="8026400" y="2844800"/>
            <a:ext cx="8207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altLang="en-US">
                <a:latin typeface="Calibri" pitchFamily="34" charset="0"/>
              </a:rPr>
              <a:t>5490,7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6273800" y="3249613"/>
            <a:ext cx="504825" cy="251936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en-US">
              <a:solidFill>
                <a:schemeClr val="tx1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253288" y="3922713"/>
            <a:ext cx="504825" cy="18462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en-US">
              <a:solidFill>
                <a:schemeClr val="tx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8181975" y="4156075"/>
            <a:ext cx="504825" cy="157797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en-US">
              <a:solidFill>
                <a:schemeClr val="tx1"/>
              </a:solidFill>
            </a:endParaRPr>
          </a:p>
        </p:txBody>
      </p:sp>
      <p:sp>
        <p:nvSpPr>
          <p:cNvPr id="20501" name="Замещающее содержимое 14"/>
          <p:cNvSpPr>
            <a:spLocks noChangeArrowheads="1"/>
          </p:cNvSpPr>
          <p:nvPr/>
        </p:nvSpPr>
        <p:spPr bwMode="auto">
          <a:xfrm>
            <a:off x="6400800" y="23622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altLang="en-US" sz="2000">
                <a:latin typeface="Calibri" pitchFamily="34" charset="0"/>
              </a:rPr>
              <a:t>тыс</a:t>
            </a:r>
            <a:r>
              <a:rPr lang="ru-RU" altLang="en-US" sz="2400">
                <a:latin typeface="Calibri" pitchFamily="34" charset="0"/>
              </a:rPr>
              <a:t>. </a:t>
            </a:r>
            <a:r>
              <a:rPr lang="ru-RU" altLang="en-US" sz="2000">
                <a:latin typeface="Calibri" pitchFamily="34" charset="0"/>
              </a:rPr>
              <a:t>руб</a:t>
            </a:r>
            <a:r>
              <a:rPr lang="ru-RU" altLang="en-US" sz="2400">
                <a:latin typeface="Calibri" pitchFamily="34" charset="0"/>
              </a:rPr>
              <a:t>.</a:t>
            </a:r>
            <a:endParaRPr lang="ru-RU" altLang="en-US" sz="2000">
              <a:latin typeface="Calibri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5980113" y="5878513"/>
            <a:ext cx="933450" cy="322262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en-US">
                <a:solidFill>
                  <a:schemeClr val="tx1"/>
                </a:solidFill>
              </a:rPr>
              <a:t>план 2020 г.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7083425" y="5878513"/>
            <a:ext cx="844550" cy="322262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en-US">
                <a:solidFill>
                  <a:schemeClr val="tx1"/>
                </a:solidFill>
              </a:rPr>
              <a:t>план 2021 г.</a:t>
            </a:r>
          </a:p>
        </p:txBody>
      </p:sp>
      <p:sp>
        <p:nvSpPr>
          <p:cNvPr id="44" name="Прямоугольник 43"/>
          <p:cNvSpPr/>
          <p:nvPr/>
        </p:nvSpPr>
        <p:spPr>
          <a:xfrm flipH="1">
            <a:off x="7959725" y="5915025"/>
            <a:ext cx="984250" cy="304800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en-US">
                <a:solidFill>
                  <a:schemeClr val="tx1"/>
                </a:solidFill>
              </a:rPr>
              <a:t>план 2022 г.</a:t>
            </a: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2847975" y="2981325"/>
            <a:ext cx="3132138" cy="273526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en-US" sz="2000" b="1">
                <a:solidFill>
                  <a:srgbClr val="2009C7"/>
                </a:solidFill>
              </a:rPr>
              <a:t>Доходы бюджета всего:</a:t>
            </a:r>
          </a:p>
          <a:p>
            <a:pPr algn="ctr">
              <a:defRPr/>
            </a:pPr>
            <a:endParaRPr lang="ru-RU" altLang="en-US" sz="2000" b="1">
              <a:solidFill>
                <a:srgbClr val="2009C7"/>
              </a:solidFill>
            </a:endParaRPr>
          </a:p>
          <a:p>
            <a:pPr algn="ctr">
              <a:defRPr/>
            </a:pPr>
            <a:endParaRPr lang="ru-RU" altLang="en-US">
              <a:solidFill>
                <a:srgbClr val="2009C7"/>
              </a:solidFill>
            </a:endParaRPr>
          </a:p>
          <a:p>
            <a:pPr algn="ctr">
              <a:defRPr/>
            </a:pPr>
            <a:r>
              <a:rPr lang="ru-RU" altLang="en-US">
                <a:solidFill>
                  <a:srgbClr val="2009C7"/>
                </a:solidFill>
              </a:rPr>
              <a:t>20</a:t>
            </a:r>
            <a:r>
              <a:rPr lang="en-US" altLang="en-US">
                <a:solidFill>
                  <a:srgbClr val="2009C7"/>
                </a:solidFill>
              </a:rPr>
              <a:t>2</a:t>
            </a:r>
            <a:r>
              <a:rPr lang="ru-RU" altLang="en-US">
                <a:solidFill>
                  <a:srgbClr val="2009C7"/>
                </a:solidFill>
              </a:rPr>
              <a:t>0 год = </a:t>
            </a:r>
            <a:r>
              <a:rPr lang="ru-RU" altLang="en-US" sz="1400">
                <a:solidFill>
                  <a:srgbClr val="2009C7"/>
                </a:solidFill>
              </a:rPr>
              <a:t>11306,7</a:t>
            </a:r>
            <a:r>
              <a:rPr lang="ru-RU" altLang="en-US">
                <a:solidFill>
                  <a:srgbClr val="2009C7"/>
                </a:solidFill>
              </a:rPr>
              <a:t> тыс. руб.</a:t>
            </a:r>
          </a:p>
          <a:p>
            <a:pPr algn="ctr">
              <a:defRPr/>
            </a:pPr>
            <a:r>
              <a:rPr lang="ru-RU" altLang="en-US">
                <a:solidFill>
                  <a:srgbClr val="2009C7"/>
                </a:solidFill>
              </a:rPr>
              <a:t>2021 год =8070,1 тыс. руб.</a:t>
            </a:r>
          </a:p>
          <a:p>
            <a:pPr algn="ctr">
              <a:defRPr/>
            </a:pPr>
            <a:r>
              <a:rPr lang="ru-RU" altLang="en-US">
                <a:solidFill>
                  <a:srgbClr val="2009C7"/>
                </a:solidFill>
              </a:rPr>
              <a:t>2022 год = 8092,8 тыс. руб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438400" y="304800"/>
            <a:ext cx="4495800" cy="533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  <a:alpha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  <a:solidFill>
            <a:srgbClr val="FFFF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eaLnBrk="1" hangingPunct="1">
              <a:defRPr/>
            </a:pPr>
            <a:r>
              <a:rPr lang="ru-RU" altLang="en-US" sz="2800" smtClean="0">
                <a:solidFill>
                  <a:srgbClr val="FFFF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altLang="en-US" sz="2800" smtClean="0">
                <a:solidFill>
                  <a:srgbClr val="FFFF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altLang="en-US" sz="2400" b="1" smtClean="0">
                <a:solidFill>
                  <a:srgbClr val="66006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Структура доходной части бюджета Медниковского сельского поселения на 2020 год (тыс. рублей)</a:t>
            </a:r>
            <a:br>
              <a:rPr lang="ru-RU" altLang="en-US" sz="2400" b="1" smtClean="0">
                <a:solidFill>
                  <a:srgbClr val="66006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lang="ru-RU" sz="2400" b="1" smtClean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5995180"/>
              </p:ext>
            </p:extLst>
          </p:nvPr>
        </p:nvGraphicFramePr>
        <p:xfrm>
          <a:off x="457078" y="1831813"/>
          <a:ext cx="8071094" cy="4294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7000">
              <a:schemeClr val="accent5">
                <a:lumMod val="60000"/>
                <a:lumOff val="40000"/>
              </a:schemeClr>
            </a:gs>
            <a:gs pos="50000">
              <a:srgbClr val="BFFBB5"/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D95D2A-FA7F-4B51-B1F4-8872F65B9B5C}" type="slidenum">
              <a:rPr lang="ru-RU" altLang="en-US"/>
              <a:pPr>
                <a:defRPr/>
              </a:pPr>
              <a:t>9</a:t>
            </a:fld>
            <a:endParaRPr lang="ru-RU" altLang="en-US"/>
          </a:p>
        </p:txBody>
      </p:sp>
      <p:sp>
        <p:nvSpPr>
          <p:cNvPr id="18435" name="TextBox 6"/>
          <p:cNvSpPr txBox="1">
            <a:spLocks noChangeArrowheads="1"/>
          </p:cNvSpPr>
          <p:nvPr/>
        </p:nvSpPr>
        <p:spPr bwMode="auto">
          <a:xfrm>
            <a:off x="1447800" y="381000"/>
            <a:ext cx="7000875" cy="707886"/>
          </a:xfrm>
          <a:prstGeom prst="rect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altLang="en-US" sz="2000" b="1">
                <a:solidFill>
                  <a:srgbClr val="66006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Структура расходов бюджета Медниковского</a:t>
            </a:r>
          </a:p>
          <a:p>
            <a:pPr algn="ctr">
              <a:defRPr/>
            </a:pPr>
            <a:r>
              <a:rPr lang="ru-RU" altLang="en-US" sz="2000" b="1">
                <a:solidFill>
                  <a:srgbClr val="66006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сельского поселения  на  2020 год   (тыс.руб.)    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445380"/>
              </p:ext>
            </p:extLst>
          </p:nvPr>
        </p:nvGraphicFramePr>
        <p:xfrm>
          <a:off x="457200" y="1143000"/>
          <a:ext cx="8229600" cy="4983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975</TotalTime>
  <Words>614</Words>
  <Application>Microsoft Office PowerPoint</Application>
  <PresentationFormat>Экран (4:3)</PresentationFormat>
  <Paragraphs>154</Paragraphs>
  <Slides>14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Структура доходной части бюджета Медниковского сельского поселения на 2020 год (тыс. рублей) </vt:lpstr>
      <vt:lpstr>Презентация PowerPoint</vt:lpstr>
      <vt:lpstr>Презентация PowerPoint</vt:lpstr>
      <vt:lpstr>Презентация PowerPoint</vt:lpstr>
      <vt:lpstr>Презентация PowerPoint</vt:lpstr>
      <vt:lpstr> Муниципальные программы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84</cp:revision>
  <dcterms:created xsi:type="dcterms:W3CDTF">2017-04-27T07:18:35Z</dcterms:created>
  <dcterms:modified xsi:type="dcterms:W3CDTF">2020-03-24T12:17:46Z</dcterms:modified>
</cp:coreProperties>
</file>