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1" r:id="rId9"/>
    <p:sldId id="266" r:id="rId10"/>
    <p:sldId id="267" r:id="rId11"/>
    <p:sldId id="272" r:id="rId12"/>
    <p:sldId id="273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76555"/>
    <a:srgbClr val="000066"/>
    <a:srgbClr val="660066"/>
    <a:srgbClr val="9933FF"/>
    <a:srgbClr val="008000"/>
    <a:srgbClr val="666699"/>
    <a:srgbClr val="00FF00"/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87" autoAdjust="0"/>
  </p:normalViewPr>
  <p:slideViewPr>
    <p:cSldViewPr>
      <p:cViewPr varScale="1">
        <p:scale>
          <a:sx n="78" d="100"/>
          <a:sy n="78" d="100"/>
        </p:scale>
        <p:origin x="-133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305555555555555"/>
                  <c:y val="-0.54168383612504123"/>
                </c:manualLayout>
              </c:layout>
              <c:showVal val="1"/>
            </c:dLbl>
            <c:dLbl>
              <c:idx val="1"/>
              <c:layout>
                <c:manualLayout>
                  <c:x val="2.7240388354233497E-2"/>
                  <c:y val="-8.9556631373256923E-2"/>
                </c:manualLayout>
              </c:layout>
              <c:showVal val="1"/>
            </c:dLbl>
            <c:dLbl>
              <c:idx val="2"/>
              <c:layout>
                <c:manualLayout>
                  <c:x val="5.6406447457956643E-2"/>
                  <c:y val="-5.4493817116931798E-2"/>
                </c:manualLayout>
              </c:layout>
              <c:showVal val="1"/>
            </c:dLbl>
            <c:dLbl>
              <c:idx val="3"/>
              <c:layout>
                <c:manualLayout>
                  <c:x val="6.8821692427335473E-3"/>
                  <c:y val="-1.616782991818536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Лист1!$A$1:$A$4</c:f>
              <c:strCache>
                <c:ptCount val="4"/>
                <c:pt idx="0">
                  <c:v>безвозмездные поступления</c:v>
                </c:pt>
                <c:pt idx="1">
                  <c:v>акцизы 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7215.2</c:v>
                </c:pt>
                <c:pt idx="1">
                  <c:v>514</c:v>
                </c:pt>
                <c:pt idx="2">
                  <c:v>2030</c:v>
                </c:pt>
                <c:pt idx="3">
                  <c:v>31.5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4.0484470691163621E-2"/>
                  <c:y val="-0.15288201489696407"/>
                </c:manualLayout>
              </c:layout>
              <c:showVal val="1"/>
            </c:dLbl>
            <c:dLbl>
              <c:idx val="1"/>
              <c:layout>
                <c:manualLayout>
                  <c:x val="4.1878584621366774E-2"/>
                  <c:y val="-6.4034630213781918E-2"/>
                </c:manualLayout>
              </c:layout>
              <c:showVal val="1"/>
            </c:dLbl>
            <c:dLbl>
              <c:idx val="2"/>
              <c:layout>
                <c:manualLayout>
                  <c:x val="1.478601633129192E-2"/>
                  <c:y val="2.1470299085139307E-2"/>
                </c:manualLayout>
              </c:layout>
              <c:showVal val="1"/>
            </c:dLbl>
            <c:dLbl>
              <c:idx val="3"/>
              <c:layout>
                <c:manualLayout>
                  <c:x val="-8.7209341887819591E-2"/>
                  <c:y val="-2.0805460307037924E-2"/>
                </c:manualLayout>
              </c:layout>
              <c:showVal val="1"/>
            </c:dLbl>
            <c:dLbl>
              <c:idx val="4"/>
              <c:layout>
                <c:manualLayout>
                  <c:x val="1.1265432098765446E-3"/>
                  <c:y val="0.1374247641508014"/>
                </c:manualLayout>
              </c:layout>
              <c:showVal val="1"/>
            </c:dLbl>
            <c:dLbl>
              <c:idx val="5"/>
              <c:layout>
                <c:manualLayout>
                  <c:x val="-3.094621852823954E-2"/>
                  <c:y val="-1.679194519625387E-2"/>
                </c:manualLayout>
              </c:layout>
              <c:showVal val="1"/>
            </c:dLbl>
            <c:dLbl>
              <c:idx val="6"/>
              <c:layout>
                <c:manualLayout>
                  <c:x val="-4.4090478273549144E-2"/>
                  <c:y val="5.8523070587897692E-3"/>
                </c:manualLayout>
              </c:layout>
              <c:showVal val="1"/>
            </c:dLbl>
            <c:dLbl>
              <c:idx val="7"/>
              <c:layout>
                <c:manualLayout>
                  <c:x val="-8.7820671721590374E-2"/>
                  <c:y val="1.228135623899921E-4"/>
                </c:manualLayout>
              </c:layout>
              <c:showVal val="1"/>
            </c:dLbl>
            <c:dLbl>
              <c:idx val="8"/>
              <c:layout>
                <c:manualLayout>
                  <c:x val="6.909740449110531E-2"/>
                  <c:y val="-1.673836476952490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'[Диаграмма в Microsoft Office Word]Лист1'!$A$2:$A$10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жилищно-коммунальное хозяйство</c:v>
                </c:pt>
                <c:pt idx="5">
                  <c:v>молодежная политика</c:v>
                </c:pt>
                <c:pt idx="6">
                  <c:v>развитие культуры на территории поселения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'[Диаграмма в Microsoft Office Word]Лист1'!$B$2:$B$10</c:f>
              <c:numCache>
                <c:formatCode>General</c:formatCode>
                <c:ptCount val="9"/>
                <c:pt idx="0">
                  <c:v>3593.6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1883.1</c:v>
                </c:pt>
                <c:pt idx="5">
                  <c:v>3</c:v>
                </c:pt>
                <c:pt idx="6">
                  <c:v>1411</c:v>
                </c:pt>
                <c:pt idx="7">
                  <c:v>92.1</c:v>
                </c:pt>
                <c:pt idx="8">
                  <c:v>9.3000000000000007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13653154466801"/>
          <c:y val="9.1275962676717587E-2"/>
          <c:w val="0.3266042091960728"/>
          <c:h val="0.8250938209326084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4949025469038582E-2"/>
                  <c:y val="-4.3083869664864688E-2"/>
                </c:manualLayout>
              </c:layout>
              <c:showVal val="1"/>
            </c:dLbl>
            <c:dLbl>
              <c:idx val="1"/>
              <c:layout>
                <c:manualLayout>
                  <c:x val="-1.6193192864780791E-2"/>
                  <c:y val="-7.9374047026014138E-2"/>
                </c:manualLayout>
              </c:layout>
              <c:showVal val="1"/>
            </c:dLbl>
            <c:dLbl>
              <c:idx val="2"/>
              <c:layout>
                <c:manualLayout>
                  <c:x val="6.5056199572275694E-2"/>
                  <c:y val="-3.2551525498551365E-2"/>
                </c:manualLayout>
              </c:layout>
              <c:showVal val="1"/>
            </c:dLbl>
            <c:dLbl>
              <c:idx val="3"/>
              <c:layout>
                <c:manualLayout>
                  <c:x val="-3.8390140468552547E-2"/>
                  <c:y val="-0.13545868580896489"/>
                </c:manualLayout>
              </c:layout>
              <c:showVal val="1"/>
            </c:dLbl>
            <c:dLbl>
              <c:idx val="4"/>
              <c:layout>
                <c:manualLayout>
                  <c:x val="4.0093017886653072E-2"/>
                  <c:y val="-4.3400487365893185E-2"/>
                </c:manualLayout>
              </c:layout>
              <c:showVal val="1"/>
            </c:dLbl>
            <c:dLbl>
              <c:idx val="5"/>
              <c:layout>
                <c:manualLayout>
                  <c:x val="-3.393804073101974E-2"/>
                  <c:y val="8.6494520613624115E-2"/>
                </c:manualLayout>
              </c:layout>
              <c:showVal val="1"/>
            </c:dLbl>
            <c:dLbl>
              <c:idx val="6"/>
              <c:layout>
                <c:manualLayout>
                  <c:x val="3.899527316029941E-2"/>
                  <c:y val="3.2914542164838731E-2"/>
                </c:manualLayout>
              </c:layout>
              <c:showVal val="1"/>
            </c:dLbl>
            <c:dLbl>
              <c:idx val="7"/>
              <c:layout>
                <c:manualLayout>
                  <c:x val="7.213898609895986E-3"/>
                  <c:y val="-6.122807455562495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'[Диаграмма в Microsoft Office Word]Лист1'!$D$2:$D$9</c:f>
              <c:strCache>
                <c:ptCount val="8"/>
                <c:pt idx="0">
                  <c:v>резервный фонд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управление муниципальным имуществом и земельными ресурсами поселения </c:v>
                </c:pt>
                <c:pt idx="5">
                  <c:v>уплата налогов, сборов и иных платежей</c:v>
                </c:pt>
                <c:pt idx="6">
                  <c:v>благоустройство</c:v>
                </c:pt>
                <c:pt idx="7">
                  <c:v>развитие культуры на территории поселения </c:v>
                </c:pt>
              </c:strCache>
            </c:strRef>
          </c:cat>
          <c:val>
            <c:numRef>
              <c:f>'[Диаграмма в Microsoft Office Word]Лист1'!$E$2:$E$9</c:f>
              <c:numCache>
                <c:formatCode>General</c:formatCode>
                <c:ptCount val="8"/>
                <c:pt idx="0">
                  <c:v>113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12</c:v>
                </c:pt>
                <c:pt idx="5">
                  <c:v>1</c:v>
                </c:pt>
                <c:pt idx="6">
                  <c:v>1883.1</c:v>
                </c:pt>
                <c:pt idx="7">
                  <c:v>1411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413653154466801"/>
          <c:y val="0"/>
          <c:w val="0.33586346845533205"/>
          <c:h val="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1.7388506124234471E-2"/>
                  <c:y val="-1.4733595800524933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5.5754593175853025E-2"/>
                  <c:y val="0.19432414698162731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5019138232720912E-3"/>
                  <c:y val="4.8536307961504814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5.2383530183727055E-3"/>
                  <c:y val="-0.19078113152522608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-8.0770450568678955E-3"/>
                  <c:y val="-1.427063283756197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Val val="1"/>
            </c:dLbl>
            <c:showVal val="1"/>
            <c:showLeaderLines val="1"/>
          </c:dLbls>
          <c:cat>
            <c:strRef>
              <c:f>'[Диаграмма в Microsoft Office Word]Лист1'!$G$2:$G$6</c:f>
              <c:strCache>
                <c:ptCount val="5"/>
                <c:pt idx="0">
                  <c:v>уборка и озеленение </c:v>
                </c:pt>
                <c:pt idx="1">
                  <c:v>освещение улиц</c:v>
                </c:pt>
                <c:pt idx="2">
                  <c:v>содержание и ремонт мест захоронений</c:v>
                </c:pt>
                <c:pt idx="3">
                  <c:v>устойчивое развитие территории</c:v>
                </c:pt>
                <c:pt idx="4">
                  <c:v>формированиесовременной городской среды</c:v>
                </c:pt>
              </c:strCache>
            </c:strRef>
          </c:cat>
          <c:val>
            <c:numRef>
              <c:f>'[Диаграмма в Microsoft Office Word]Лист1'!$H$2:$H$6</c:f>
              <c:numCache>
                <c:formatCode>General</c:formatCode>
                <c:ptCount val="5"/>
                <c:pt idx="0">
                  <c:v>16</c:v>
                </c:pt>
                <c:pt idx="1">
                  <c:v>1407.1</c:v>
                </c:pt>
                <c:pt idx="2">
                  <c:v>20</c:v>
                </c:pt>
                <c:pt idx="3">
                  <c:v>1140</c:v>
                </c:pt>
                <c:pt idx="4">
                  <c:v>120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832709973753278"/>
          <c:y val="0.21072717993584131"/>
          <c:w val="0.33333956692913391"/>
          <c:h val="0.6007677165354331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spPr>
    <a:solidFill>
      <a:schemeClr val="accent5">
        <a:lumMod val="40000"/>
        <a:lumOff val="60000"/>
      </a:schemeClr>
    </a:solidFill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val>
            <c:numRef>
              <c:f>Лист1!$B$2:$B$4</c:f>
              <c:numCache>
                <c:formatCode>General</c:formatCode>
                <c:ptCount val="3"/>
                <c:pt idx="0">
                  <c:v>1210.3499999999999</c:v>
                </c:pt>
                <c:pt idx="1">
                  <c:v>1380.2</c:v>
                </c:pt>
                <c:pt idx="2">
                  <c:v>1727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содержание дорог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val>
            <c:numRef>
              <c:f>Лист1!$C$2:$C$4</c:f>
              <c:numCache>
                <c:formatCode>General</c:formatCode>
                <c:ptCount val="3"/>
                <c:pt idx="0">
                  <c:v>324.64999999999998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axId val="73206784"/>
        <c:axId val="73212672"/>
      </c:barChart>
      <c:catAx>
        <c:axId val="73206784"/>
        <c:scaling>
          <c:orientation val="minMax"/>
        </c:scaling>
        <c:axPos val="b"/>
        <c:tickLblPos val="nextTo"/>
        <c:crossAx val="73212672"/>
        <c:crosses val="autoZero"/>
        <c:auto val="1"/>
        <c:lblAlgn val="ctr"/>
        <c:lblOffset val="100"/>
      </c:catAx>
      <c:valAx>
        <c:axId val="73212672"/>
        <c:scaling>
          <c:orientation val="minMax"/>
        </c:scaling>
        <c:axPos val="l"/>
        <c:majorGridlines/>
        <c:numFmt formatCode="General" sourceLinked="1"/>
        <c:tickLblPos val="nextTo"/>
        <c:crossAx val="732067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0.08333</cdr:x>
      <cdr:y>0</cdr:y>
    </cdr:from>
    <cdr:to>
      <cdr:x>0.95833</cdr:x>
      <cdr:y>0.13333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762000" y="0"/>
          <a:ext cx="8001000" cy="91440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Организация благоустройства территории поселения </a:t>
          </a:r>
        </a:p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2019 год (тыс. руб.)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E6F515-E780-4A0A-92B7-057D430AB0C0}" type="datetimeFigureOut">
              <a:rPr lang="ru-RU"/>
              <a:pPr>
                <a:defRPr/>
              </a:pPr>
              <a:t>02.04.2019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C2881D-B671-4FC3-8351-AB8489C2B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4579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CF19A4-A5F1-41B3-A343-9994BC5F0F29}" type="slidenum">
              <a:rPr lang="ru-RU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C2881D-B671-4FC3-8351-AB8489C2BBE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88EB6-08F5-4668-BB8C-5B2A442B0BC0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D02F-0209-4515-BF71-4FAA6CECC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AAF0-5DEA-481A-862C-76519D32A5BC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5B5D1-FDA6-4B10-98C4-9FF2C26EB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1772-EC0C-4A44-99C6-350974ECFCA3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5C2F-F514-4440-A780-74D182634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FC3BC-8E08-4149-A059-4E4C348AAA4E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4486-1CA8-44D1-8E06-83B537859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6C9D-A157-491E-BF2A-92A404853633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5BDDC-052C-46CC-83B2-70C74973E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B089A-9EB2-4001-AA12-6D344D05227D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A6BCF-79AB-4778-B79F-7389ACB18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6ECF-F91F-463B-AD18-8E927B179DC4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6338-8372-40B2-8121-CC79AFB95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56DB-58AB-4C80-A189-BC253417B722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87A66-8D42-4882-8B2A-2BBE708A4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0ECB6-3B1D-4FF2-B5E1-4544274A87AD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B39C-43D7-4C90-9C1D-46935E323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AAB4E-AB60-44BA-A3BF-F247AEFD2BAA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A1952-6BCE-4CEA-9ABE-910BF840C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764B-1643-44BD-AC76-23D6A9140AB6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B56E3-DB68-4ED2-B6CE-0365F6DCC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BD32D9-16DB-4515-9750-6EBDA63CA253}" type="datetimeFigureOut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CA9E80-CE7E-49D6-ABF1-8A9D65326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C2E4">
            <a:alpha val="1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s://college.uniyar.ac.ru/images/%D0%B0%D0%B1%D0%B8%D1%82%D1%83%D1%80%D0%B8%D0%B5%D0%BD%D1%82%D0%B0%D0%BC/%D1%81%D0%BF%D0%B5%D1%86%D0%B8%D0%B0%D0%BB%D1%8C%D0%BD%D0%BE%D1%81%D1%82%D0%B8/%D0%AD%D0%BA%D0%BE%D0%BD%D0%BE%D0%BC%D0%B8%D0%BA%D0%B0_%D0%B8_%D0%B1%D1%83%D1%85%D0%B3%D0%B0%D0%BB%D1%82%D0%B5%D1%80%D1%81%D0%BA%D0%B8%D0%B9_%D1%83%D1%87%D0%B5%D1%82_%D0%BF%D0%BE_%D0%BE%D1%82%D1%80%D0%B0%D1%81%D0%BB%D1%8F%D0%B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76200"/>
            <a:ext cx="8458200" cy="2819400"/>
          </a:xfrm>
        </p:spPr>
        <p:txBody>
          <a:bodyPr rtlCol="0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Медниковского сельского поселения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5100" b="1" dirty="0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на 2019 год и плановый период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5100" b="1" dirty="0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2020 и 2021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6383338" y="1390650"/>
            <a:ext cx="427037" cy="206057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2444750" y="1347788"/>
            <a:ext cx="409575" cy="20669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4400" y="32766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2400" b="1" dirty="0">
                <a:solidFill>
                  <a:srgbClr val="660066"/>
                </a:solidFill>
              </a:rPr>
              <a:t>Муниципальные программы 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58%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38800" y="33528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2400" b="1" dirty="0">
                <a:solidFill>
                  <a:srgbClr val="660066"/>
                </a:solidFill>
              </a:rPr>
              <a:t>Не программные мероприятия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42%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81200" y="196850"/>
            <a:ext cx="59436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Медниковского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9600" y="0"/>
            <a:ext cx="82296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Медниковского сельского поселения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 год (тыс. руб.)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78341-2E7A-4B9E-9C6F-78C47C50D44A}" type="slidenum">
              <a:rPr lang="ru-RU" altLang="en-US"/>
              <a:pPr>
                <a:defRPr/>
              </a:pPr>
              <a:t>13</a:t>
            </a:fld>
            <a:endParaRPr lang="ru-RU" altLang="en-US" dirty="0"/>
          </a:p>
        </p:txBody>
      </p:sp>
      <p:graphicFrame>
        <p:nvGraphicFramePr>
          <p:cNvPr id="2" name="Замещающее содержимое -1"/>
          <p:cNvGraphicFramePr>
            <a:graphicFrameLocks noGrp="1"/>
          </p:cNvGraphicFramePr>
          <p:nvPr>
            <p:ph idx="1"/>
          </p:nvPr>
        </p:nvGraphicFramePr>
        <p:xfrm>
          <a:off x="207963" y="1128713"/>
          <a:ext cx="8785225" cy="5567680"/>
        </p:xfrm>
        <a:graphic>
          <a:graphicData uri="http://schemas.openxmlformats.org/drawingml/2006/table">
            <a:tbl>
              <a:tblPr/>
              <a:tblGrid>
                <a:gridCol w="6162675"/>
                <a:gridCol w="960437"/>
                <a:gridCol w="815975"/>
                <a:gridCol w="846138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 2019  тыс. руб.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2020  тыс. руб.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2021  тыс. руб.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благоустройства территории и содержания объектов внешнего благоустройства на территории Медниковского сельского поселения на 2014-2023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1763,1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1562,6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1562,6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Совершенствование и содержание автомобильных дорог общего пользования местного значения на территории  Медниковского сельского поселения на 2014-2023 годы 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1535,0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1380,2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1727,0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малого и среднего предпринимательства в Медниковском сельском поселении на 2014-2023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культуры на территории Медниковского сельского поселения на 2014-2023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1371,0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1167,0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1167,0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Повышение эффективности бюджетных расходов Медниковского сельского поселения на 2014-2023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Устойчивое развитие сельских территорий в Медниковском сельском поселении на 2015-2023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1140,0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Управление муниципальным имуществом и земельными ресурсами на 2014-2023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Формирование современной городской среды на территории Медниковского сельского поселения на 2018 – 2022 годы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5633" y="228600"/>
            <a:ext cx="8229600" cy="639762"/>
          </a:xfrm>
          <a:solidFill>
            <a:srgbClr val="FFFF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2009C7"/>
                </a:solidFill>
              </a:rPr>
              <a:t/>
            </a:r>
            <a:br>
              <a:rPr lang="ru-RU" sz="2800" b="1" dirty="0" smtClean="0">
                <a:solidFill>
                  <a:srgbClr val="2009C7"/>
                </a:solidFill>
              </a:rPr>
            </a:b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b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784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2663E-EF6D-4B54-A69F-1475EED567D8}" type="slidenum">
              <a:rPr lang="ru-RU" altLang="en-US"/>
              <a:pPr>
                <a:defRPr/>
              </a:pPr>
              <a:t>14</a:t>
            </a:fld>
            <a:endParaRPr lang="ru-RU" altLang="en-US"/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685800" y="381000"/>
            <a:ext cx="7516813" cy="1200329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Дорожный фонд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Медниковского сельского </a:t>
            </a:r>
            <a:r>
              <a:rPr lang="ru-RU" alt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поселения на 2019 год </a:t>
            </a:r>
            <a:r>
              <a:rPr lang="ru-RU" altLang="en-US" sz="24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(тыс.руб.)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s://us.123rf.com/450wm/givaga/givaga1301/givaga130100002/17161727-%D0%94%D0%B5%D0%BD%D0%B5%D0%B3-%D0%B2-%D1%81%D1%83%D0%BC%D0%BA%D0%B5.jpg?ver=6"/>
          <p:cNvPicPr>
            <a:picLocks noChangeAspect="1" noChangeArrowheads="1"/>
          </p:cNvPicPr>
          <p:nvPr/>
        </p:nvPicPr>
        <p:blipFill>
          <a:blip r:embed="rId3" cstate="print"/>
          <a:srcRect b="13702"/>
          <a:stretch>
            <a:fillRect/>
          </a:stretch>
        </p:blipFill>
        <p:spPr bwMode="auto">
          <a:xfrm>
            <a:off x="7445375" y="5418138"/>
            <a:ext cx="16986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b="1" dirty="0" smtClean="0">
                <a:solidFill>
                  <a:srgbClr val="002060"/>
                </a:solidFill>
              </a:rPr>
              <a:t>Бюджет для граждан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400" dirty="0" smtClean="0">
                <a:solidFill>
                  <a:srgbClr val="002060"/>
                </a:solidFill>
              </a:rPr>
              <a:t>                                                                                    (статья 6 Бюджетного Кодекса Российской Федерации)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sz="2400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62000" y="12954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Составление проекта бюджета на очередной финансовый год и плановый период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2000" y="22098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Рассмотрение проекта бюджета на очередной финансовый год и плановый период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2000" y="31242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бюджета на очередной финансовый год и плановый период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000" y="40386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Исполнение бюджета текущего финансового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2000" y="5029200"/>
            <a:ext cx="76962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Формирование отчётности об исполнении бюджета предыдущего финансового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200" y="5867400"/>
            <a:ext cx="76200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 отчёта об исполнении бюджета  предыдущего финансового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1200" y="457200"/>
            <a:ext cx="49530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267200" y="18288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67200" y="27432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67200" y="36576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67200" y="45720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54864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27225" y="304800"/>
            <a:ext cx="52578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</a:rPr>
              <a:t>Бюджет для граждан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362200"/>
            <a:ext cx="2819400" cy="25146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Доходы</a:t>
            </a:r>
            <a:r>
              <a:rPr lang="ru-RU" sz="2800" dirty="0">
                <a:solidFill>
                  <a:srgbClr val="FFFF00"/>
                </a:solidFill>
              </a:rPr>
              <a:t>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поступления</a:t>
            </a:r>
            <a:r>
              <a:rPr lang="ru-RU" altLang="en-US" sz="2800" dirty="0">
                <a:solidFill>
                  <a:srgbClr val="FFFF00"/>
                </a:solidFill>
              </a:rPr>
              <a:t> денежных средств в бюджет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9975" y="2362200"/>
            <a:ext cx="2743200" cy="25908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FFFF00"/>
                </a:solidFill>
              </a:rPr>
              <a:t>Расходы</a:t>
            </a:r>
            <a:r>
              <a:rPr lang="ru-RU" altLang="en-US" sz="2800" dirty="0">
                <a:solidFill>
                  <a:srgbClr val="FFFF00"/>
                </a:solidFill>
              </a:rPr>
              <a:t>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выплаты</a:t>
            </a:r>
            <a:r>
              <a:rPr lang="ru-RU" altLang="en-US" sz="2800" dirty="0">
                <a:solidFill>
                  <a:srgbClr val="FFFF00"/>
                </a:solidFill>
              </a:rPr>
              <a:t> из бюджета денежных средств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62200" y="1066800"/>
            <a:ext cx="1981200" cy="1219200"/>
          </a:xfrm>
          <a:prstGeom prst="straightConnector1">
            <a:avLst/>
          </a:prstGeom>
          <a:ln w="698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60863" y="1066800"/>
            <a:ext cx="2286000" cy="121920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AutoShape 2" descr="http://ru.stockfresh.com/thumbs/jirkaejc/227049_%D0%BC%D0%BE%D0%BD%D0%B5%D1%82%D0%B0%D0%BC%D0%B8-%D1%84%D0%BE%D0%BD-%D1%84%D0%BE%D1%82%D0%BE-%D0%B2%D1%8B%D1%81%D1%82%D1%80%D0%B5%D0%BB-%D0%B1%D0%B8%D0%B7%D0%BD%D0%B5%D1%81%D0%B0-%D0%BF%D1%83%D1%82%D0%B5%D1%88%D0%B5%D1%81%D1%82%D0%B2%D0%B8%D1%8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AutoShape 7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AutoShape 9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AutoShape 11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6082" name="Picture 2" descr="http://900igr.net/up/datas/182398/023.jpg"/>
          <p:cNvPicPr>
            <a:picLocks noChangeAspect="1" noChangeArrowheads="1"/>
          </p:cNvPicPr>
          <p:nvPr/>
        </p:nvPicPr>
        <p:blipFill>
          <a:blip r:embed="rId2" cstate="print"/>
          <a:srcRect l="12436" t="13818" r="10881"/>
          <a:stretch>
            <a:fillRect/>
          </a:stretch>
        </p:blipFill>
        <p:spPr bwMode="auto">
          <a:xfrm>
            <a:off x="3200400" y="3505200"/>
            <a:ext cx="2819400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365news.biz/uploads/posts/2015-10/1445863544_dengi-lyubyat-schet.jpg"/>
          <p:cNvPicPr>
            <a:picLocks noChangeAspect="1" noChangeArrowheads="1"/>
          </p:cNvPicPr>
          <p:nvPr/>
        </p:nvPicPr>
        <p:blipFill>
          <a:blip r:embed="rId2" cstate="print"/>
          <a:srcRect t="2283" b="13242"/>
          <a:stretch>
            <a:fillRect/>
          </a:stretch>
        </p:blipFill>
        <p:spPr bwMode="auto">
          <a:xfrm>
            <a:off x="2209800" y="36576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600200" y="381000"/>
            <a:ext cx="58674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5" name="Шестиугольник 4"/>
          <p:cNvSpPr/>
          <p:nvPr/>
        </p:nvSpPr>
        <p:spPr>
          <a:xfrm>
            <a:off x="228600" y="28194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Дефицит</a:t>
            </a:r>
            <a:r>
              <a:rPr lang="ru-RU" altLang="en-US" sz="2800" dirty="0">
                <a:solidFill>
                  <a:srgbClr val="FFFF00"/>
                </a:solidFill>
              </a:rPr>
              <a:t> (расходы больше доходов)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324600" y="29718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sz="2400" dirty="0">
                <a:solidFill>
                  <a:srgbClr val="FFFF00"/>
                </a:solidFill>
              </a:rPr>
              <a:t> (доходы больше расходов)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81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Расходы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0800" y="1371600"/>
            <a:ext cx="2438400" cy="8382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Дефицит</a:t>
            </a:r>
            <a:r>
              <a:rPr lang="ru-RU" altLang="en-US" dirty="0"/>
              <a:t> (</a:t>
            </a:r>
            <a:r>
              <a:rPr lang="ru-RU" altLang="en-US" sz="28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dirty="0"/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00400" y="1676400"/>
            <a:ext cx="2286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67400" y="16002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67400" y="17526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00200" y="304800"/>
            <a:ext cx="59436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altLang="en-US" b="1">
              <a:solidFill>
                <a:srgbClr val="660066"/>
              </a:solidFill>
              <a:latin typeface="Times New Roman" pitchFamily="18" charset="0"/>
            </a:endParaRPr>
          </a:p>
          <a:p>
            <a:pPr algn="ctr"/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</a:rPr>
              <a:t>ДОХОДЫ БЮДЖЕТА ПОСЕЛЕНИЯ</a:t>
            </a:r>
          </a:p>
          <a:p>
            <a:pPr algn="ctr"/>
            <a:endParaRPr lang="ru-RU">
              <a:solidFill>
                <a:srgbClr val="66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905000"/>
            <a:ext cx="2590800" cy="16764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b="1" dirty="0">
                <a:solidFill>
                  <a:srgbClr val="2009C7"/>
                </a:solidFill>
              </a:rPr>
              <a:t>Налоговые доходы </a:t>
            </a:r>
            <a:r>
              <a:rPr lang="ru-RU" altLang="en-US" sz="2400" dirty="0">
                <a:solidFill>
                  <a:srgbClr val="2009C7"/>
                </a:solidFill>
              </a:rPr>
              <a:t>(поступления от уплаты налогов)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sz="2000" b="1" dirty="0">
              <a:solidFill>
                <a:srgbClr val="0D0D0D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Неналоговые доходы </a:t>
            </a:r>
            <a:r>
              <a:rPr lang="ru-RU" altLang="en-US" sz="2000" dirty="0">
                <a:solidFill>
                  <a:srgbClr val="2009C7"/>
                </a:solidFill>
              </a:rPr>
              <a:t>(поступления от уплаты прочих пошлин, сборов)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4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dirty="0">
                <a:solidFill>
                  <a:srgbClr val="2009C7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8288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672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0104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625" y="3886200"/>
            <a:ext cx="2500313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Char char="•"/>
            </a:pPr>
            <a:r>
              <a:rPr lang="ru-RU" altLang="en-US" sz="1400">
                <a:solidFill>
                  <a:srgbClr val="0D0D0D"/>
                </a:solidFill>
              </a:rPr>
              <a:t> </a:t>
            </a:r>
            <a:r>
              <a:rPr lang="ru-RU" altLang="en-US" sz="160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Arial" charset="0"/>
              <a:buChar char="•"/>
            </a:pPr>
            <a:r>
              <a:rPr lang="ru-RU" altLang="en-US" sz="160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Arial" charset="0"/>
              <a:buChar char="•"/>
            </a:pPr>
            <a:r>
              <a:rPr lang="ru-RU" altLang="en-US" sz="160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Arial" charset="0"/>
              <a:buNone/>
            </a:pPr>
            <a:r>
              <a:rPr lang="ru-RU" altLang="en-US" sz="160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3886200"/>
            <a:ext cx="2643188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Доходы от продажи материальных активов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8400" y="3810000"/>
            <a:ext cx="2571750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Дотации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Субсидии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Субвенции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мещающий текст 2"/>
          <p:cNvSpPr>
            <a:spLocks noGrp="1" noChangeArrowheads="1"/>
          </p:cNvSpPr>
          <p:nvPr>
            <p:ph type="body" idx="1"/>
          </p:nvPr>
        </p:nvSpPr>
        <p:spPr>
          <a:xfrm>
            <a:off x="71438" y="1535113"/>
            <a:ext cx="3252787" cy="6397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1900" smtClean="0"/>
              <a:t>Динамика налоговых и неналоговых поступлений</a:t>
            </a:r>
            <a:endParaRPr lang="ru-RU" altLang="en-US" sz="1300" smtClean="0"/>
          </a:p>
        </p:txBody>
      </p:sp>
      <p:sp>
        <p:nvSpPr>
          <p:cNvPr id="15363" name="Замещающий 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5705475" y="1535113"/>
            <a:ext cx="3238500" cy="6397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Динамика безвозмездных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поступлений</a:t>
            </a: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42063"/>
            <a:ext cx="2133600" cy="365125"/>
          </a:xfrm>
        </p:spPr>
        <p:txBody>
          <a:bodyPr/>
          <a:lstStyle/>
          <a:p>
            <a:pPr>
              <a:defRPr/>
            </a:pPr>
            <a:fld id="{3C825F0B-33EF-4EAA-9B71-D31BBE7A47D0}" type="slidenum">
              <a:rPr lang="ru-RU" altLang="en-US"/>
              <a:pPr>
                <a:defRPr/>
              </a:pPr>
              <a:t>7</a:t>
            </a:fld>
            <a:endParaRPr lang="ru-RU" altLang="en-US"/>
          </a:p>
        </p:txBody>
      </p:sp>
      <p:sp>
        <p:nvSpPr>
          <p:cNvPr id="20485" name="Замещающее содержимое 14"/>
          <p:cNvSpPr>
            <a:spLocks noGrp="1" noChangeArrowheads="1"/>
          </p:cNvSpPr>
          <p:nvPr>
            <p:ph sz="half" idx="2"/>
          </p:nvPr>
        </p:nvSpPr>
        <p:spPr>
          <a:xfrm>
            <a:off x="69850" y="2174875"/>
            <a:ext cx="3713163" cy="39512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en-US" dirty="0" smtClean="0"/>
              <a:t>              </a:t>
            </a:r>
            <a:r>
              <a:rPr lang="ru-RU" altLang="en-US" sz="2000" dirty="0" smtClean="0"/>
              <a:t>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505200"/>
            <a:ext cx="503238" cy="22272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7600" y="3276600"/>
            <a:ext cx="503238" cy="2457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52625" y="2997200"/>
            <a:ext cx="504825" cy="27352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850" y="5824538"/>
            <a:ext cx="933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2019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01700" y="5716588"/>
            <a:ext cx="9334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2020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30375" y="5768975"/>
            <a:ext cx="9509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chemeClr val="tx1"/>
                </a:solidFill>
              </a:rPr>
              <a:t>план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chemeClr val="tx1"/>
                </a:solidFill>
              </a:rPr>
              <a:t>  </a:t>
            </a:r>
            <a:r>
              <a:rPr lang="ru-RU" altLang="en-US" dirty="0" smtClean="0">
                <a:solidFill>
                  <a:schemeClr val="tx1"/>
                </a:solidFill>
              </a:rPr>
              <a:t>2021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9850" y="2803525"/>
            <a:ext cx="9334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noProof="1" smtClean="0">
                <a:solidFill>
                  <a:schemeClr val="tx1"/>
                </a:solidFill>
              </a:rPr>
              <a:t>2575,5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5825" y="2803525"/>
            <a:ext cx="9493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noProof="1" smtClean="0">
                <a:solidFill>
                  <a:schemeClr val="tx1"/>
                </a:solidFill>
              </a:rPr>
              <a:t>3025,2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38313" y="2803525"/>
            <a:ext cx="9334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noProof="1" smtClean="0">
                <a:solidFill>
                  <a:schemeClr val="tx1"/>
                </a:solidFill>
              </a:rPr>
              <a:t>3393,5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0495" name="Текстовое поле 28"/>
          <p:cNvSpPr txBox="1">
            <a:spLocks noChangeArrowheads="1"/>
          </p:cNvSpPr>
          <p:nvPr/>
        </p:nvSpPr>
        <p:spPr bwMode="auto">
          <a:xfrm>
            <a:off x="6029325" y="2803525"/>
            <a:ext cx="1054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7215,2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20496" name="Текстовое поле 30"/>
          <p:cNvSpPr txBox="1">
            <a:spLocks noChangeArrowheads="1"/>
          </p:cNvSpPr>
          <p:nvPr/>
        </p:nvSpPr>
        <p:spPr bwMode="auto">
          <a:xfrm>
            <a:off x="7032625" y="2844800"/>
            <a:ext cx="946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4806,0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20497" name="Текстовое поле 32"/>
          <p:cNvSpPr txBox="1">
            <a:spLocks noChangeArrowheads="1"/>
          </p:cNvSpPr>
          <p:nvPr/>
        </p:nvSpPr>
        <p:spPr bwMode="auto">
          <a:xfrm>
            <a:off x="8020652" y="28448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4739,0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73800" y="3249613"/>
            <a:ext cx="504825" cy="25193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53288" y="3922713"/>
            <a:ext cx="504825" cy="1846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81975" y="4156075"/>
            <a:ext cx="504825" cy="15779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0501" name="Замещающее содержимое 14"/>
          <p:cNvSpPr>
            <a:spLocks noChangeArrowheads="1"/>
          </p:cNvSpPr>
          <p:nvPr/>
        </p:nvSpPr>
        <p:spPr bwMode="auto">
          <a:xfrm>
            <a:off x="6400800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en-US" sz="2000">
                <a:latin typeface="Calibri" pitchFamily="34" charset="0"/>
              </a:rPr>
              <a:t>тыс</a:t>
            </a:r>
            <a:r>
              <a:rPr lang="ru-RU" altLang="en-US" sz="2400">
                <a:latin typeface="Calibri" pitchFamily="34" charset="0"/>
              </a:rPr>
              <a:t>. </a:t>
            </a:r>
            <a:r>
              <a:rPr lang="ru-RU" altLang="en-US" sz="2000">
                <a:latin typeface="Calibri" pitchFamily="34" charset="0"/>
              </a:rPr>
              <a:t>руб</a:t>
            </a:r>
            <a:r>
              <a:rPr lang="ru-RU" altLang="en-US" sz="2400">
                <a:latin typeface="Calibri" pitchFamily="34" charset="0"/>
              </a:rPr>
              <a:t>.</a:t>
            </a:r>
            <a:endParaRPr lang="ru-RU" altLang="en-US" sz="2000"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80113" y="5878513"/>
            <a:ext cx="9334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2019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083425" y="5878513"/>
            <a:ext cx="8445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2020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7959725" y="5915025"/>
            <a:ext cx="984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2021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47975" y="2981325"/>
            <a:ext cx="3132138" cy="27352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Доходы бюджета всего: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sz="2000" b="1" dirty="0">
              <a:solidFill>
                <a:srgbClr val="2009C7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>
              <a:solidFill>
                <a:srgbClr val="2009C7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 smtClean="0">
                <a:solidFill>
                  <a:srgbClr val="2009C7"/>
                </a:solidFill>
              </a:rPr>
              <a:t>2019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dirty="0" smtClean="0">
                <a:solidFill>
                  <a:srgbClr val="2009C7"/>
                </a:solidFill>
              </a:rPr>
              <a:t>9790,7 тыс. руб</a:t>
            </a:r>
            <a:r>
              <a:rPr lang="ru-RU" altLang="en-US" dirty="0">
                <a:solidFill>
                  <a:srgbClr val="2009C7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 smtClean="0">
                <a:solidFill>
                  <a:srgbClr val="2009C7"/>
                </a:solidFill>
              </a:rPr>
              <a:t>2020 </a:t>
            </a:r>
            <a:r>
              <a:rPr lang="ru-RU" altLang="en-US" dirty="0">
                <a:solidFill>
                  <a:srgbClr val="2009C7"/>
                </a:solidFill>
              </a:rPr>
              <a:t>год </a:t>
            </a:r>
            <a:r>
              <a:rPr lang="ru-RU" altLang="en-US" dirty="0" smtClean="0">
                <a:solidFill>
                  <a:srgbClr val="2009C7"/>
                </a:solidFill>
              </a:rPr>
              <a:t>=7831,2 тыс. руб</a:t>
            </a:r>
            <a:r>
              <a:rPr lang="ru-RU" altLang="en-US" dirty="0">
                <a:solidFill>
                  <a:srgbClr val="2009C7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 smtClean="0">
                <a:solidFill>
                  <a:srgbClr val="2009C7"/>
                </a:solidFill>
              </a:rPr>
              <a:t>2021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dirty="0" smtClean="0">
                <a:solidFill>
                  <a:srgbClr val="2009C7"/>
                </a:solidFill>
              </a:rPr>
              <a:t>8132,5 тыс. </a:t>
            </a:r>
            <a:r>
              <a:rPr lang="ru-RU" altLang="en-US" dirty="0" err="1" smtClean="0">
                <a:solidFill>
                  <a:srgbClr val="2009C7"/>
                </a:solidFill>
              </a:rPr>
              <a:t>руб</a:t>
            </a:r>
            <a:endParaRPr lang="ru-RU" altLang="en-US" dirty="0">
              <a:solidFill>
                <a:srgbClr val="2009C7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38400" y="304800"/>
            <a:ext cx="44958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FF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en-US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/>
            </a:r>
            <a:br>
              <a:rPr lang="ru-RU" altLang="en-US" sz="2800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r>
              <a:rPr lang="ru-RU" alt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altLang="en-US" sz="24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доходной части бюджета Медниковского сельского поселения на </a:t>
            </a:r>
            <a:r>
              <a:rPr lang="ru-RU" alt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2019 </a:t>
            </a:r>
            <a:r>
              <a:rPr lang="ru-RU" altLang="en-US" sz="24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год (тыс. рублей)</a:t>
            </a:r>
            <a:br>
              <a:rPr lang="ru-RU" altLang="en-US" sz="24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5">
                <a:lumMod val="60000"/>
                <a:lumOff val="40000"/>
              </a:schemeClr>
            </a:gs>
            <a:gs pos="50000">
              <a:srgbClr val="BFFBB5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813FE-0802-44B8-B150-A77BB03B0B5C}" type="slidenum">
              <a:rPr lang="ru-RU" altLang="en-US"/>
              <a:pPr>
                <a:defRPr/>
              </a:pPr>
              <a:t>9</a:t>
            </a:fld>
            <a:endParaRPr lang="ru-RU" altLang="en-US"/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447800" y="381000"/>
            <a:ext cx="7000875" cy="70788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Структура расходов бюджета Медниковского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сельского поселения  на  </a:t>
            </a:r>
            <a:r>
              <a:rPr lang="ru-RU" altLang="en-US" sz="2000" b="1" dirty="0" smtClean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2019 </a:t>
            </a:r>
            <a:r>
              <a:rPr lang="ru-RU" altLang="en-US" sz="20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год   (тыс.руб.)   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624</Words>
  <Application>Microsoft Office PowerPoint</Application>
  <PresentationFormat>Экран (4:3)</PresentationFormat>
  <Paragraphs>157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Структура доходной части бюджета Медниковского сельского поселения на 2019 год (тыс. рублей) </vt:lpstr>
      <vt:lpstr>Слайд 9</vt:lpstr>
      <vt:lpstr>Слайд 10</vt:lpstr>
      <vt:lpstr>Слайд 11</vt:lpstr>
      <vt:lpstr>Слайд 12</vt:lpstr>
      <vt:lpstr> Муниципальные программы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71</cp:revision>
  <dcterms:created xsi:type="dcterms:W3CDTF">2017-04-27T07:18:35Z</dcterms:created>
  <dcterms:modified xsi:type="dcterms:W3CDTF">2019-04-02T06:34:47Z</dcterms:modified>
</cp:coreProperties>
</file>