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ms-office.legacyDiagramTex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310" r:id="rId4"/>
    <p:sldId id="311" r:id="rId5"/>
    <p:sldId id="312" r:id="rId6"/>
    <p:sldId id="313" r:id="rId7"/>
    <p:sldId id="314" r:id="rId8"/>
    <p:sldId id="315" r:id="rId9"/>
    <p:sldId id="309" r:id="rId10"/>
    <p:sldId id="316" r:id="rId11"/>
    <p:sldId id="317" r:id="rId12"/>
    <p:sldId id="290" r:id="rId13"/>
  </p:sldIdLst>
  <p:sldSz cx="10693400" cy="7562850"/>
  <p:notesSz cx="10693400" cy="75628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CCFF"/>
    <a:srgbClr val="42F418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8" autoAdjust="0"/>
    <p:restoredTop sz="94660"/>
  </p:normalViewPr>
  <p:slideViewPr>
    <p:cSldViewPr>
      <p:cViewPr>
        <p:scale>
          <a:sx n="50" d="100"/>
          <a:sy n="50" d="100"/>
        </p:scale>
        <p:origin x="-1698" y="-396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06/relationships/legacyDocTextInfo" Target="legacyDocTextInfo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Для правки формата примечаний щёлкните мышью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1363" cy="5349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r>
              <a:rPr lang="ru-RU"/>
              <a:t>&lt;заголовок&gt;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4278313" y="0"/>
            <a:ext cx="3281362" cy="5349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r>
              <a:rPr lang="ru-RU"/>
              <a:t>&lt;дата/время&gt;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0" y="10156825"/>
            <a:ext cx="3281363" cy="534988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r>
              <a:rPr lang="ru-RU"/>
              <a:t>&lt;нижний колонтитул&gt;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+mn-cs"/>
              </a:defRPr>
            </a:lvl1pPr>
          </a:lstStyle>
          <a:p>
            <a:pPr>
              <a:defRPr/>
            </a:pPr>
            <a:fld id="{D648D5FE-560E-41E7-9D72-17F6F7C9D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1069975" y="3592513"/>
            <a:ext cx="8551863" cy="340201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057900" y="7183438"/>
            <a:ext cx="4630738" cy="376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7CA0258-FA5B-4F9F-87B8-1D6458015217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PlaceHolder 1"/>
          <p:cNvSpPr>
            <a:spLocks noGrp="1"/>
          </p:cNvSpPr>
          <p:nvPr>
            <p:ph type="body"/>
          </p:nvPr>
        </p:nvSpPr>
        <p:spPr bwMode="auto">
          <a:xfrm>
            <a:off x="1069975" y="3592513"/>
            <a:ext cx="8551863" cy="3402012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057900" y="7183438"/>
            <a:ext cx="4630738" cy="376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E6226CD-C50E-4108-9A8E-3AA25A4D15D1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1069975" y="3592513"/>
            <a:ext cx="8551863" cy="340201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057900" y="7183438"/>
            <a:ext cx="4630738" cy="376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5C0E32B-09E7-494A-8B8A-DAC3D8356A72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PlaceHolder 1"/>
          <p:cNvSpPr>
            <a:spLocks noGrp="1"/>
          </p:cNvSpPr>
          <p:nvPr>
            <p:ph type="body"/>
          </p:nvPr>
        </p:nvSpPr>
        <p:spPr bwMode="auto">
          <a:xfrm>
            <a:off x="1069975" y="3592513"/>
            <a:ext cx="8551863" cy="3402012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057900" y="7183438"/>
            <a:ext cx="4630738" cy="376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97C1C21-E731-49F0-8091-4BC858D280DF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PlaceHolder 1"/>
          <p:cNvSpPr>
            <a:spLocks noGrp="1"/>
          </p:cNvSpPr>
          <p:nvPr>
            <p:ph type="body"/>
          </p:nvPr>
        </p:nvSpPr>
        <p:spPr bwMode="auto">
          <a:xfrm>
            <a:off x="1069975" y="3592513"/>
            <a:ext cx="8551863" cy="3402012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057900" y="7183438"/>
            <a:ext cx="4630738" cy="376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237997-41B1-42D0-8384-DC6386BA9E14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laceHolder 1"/>
          <p:cNvSpPr>
            <a:spLocks noGrp="1"/>
          </p:cNvSpPr>
          <p:nvPr>
            <p:ph type="body"/>
          </p:nvPr>
        </p:nvSpPr>
        <p:spPr bwMode="auto">
          <a:xfrm>
            <a:off x="1069975" y="3592513"/>
            <a:ext cx="8551863" cy="3402012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057900" y="7183438"/>
            <a:ext cx="4630738" cy="376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6E58175-F506-4194-BAD5-2328F8083F43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PlaceHolder 1"/>
          <p:cNvSpPr>
            <a:spLocks noGrp="1"/>
          </p:cNvSpPr>
          <p:nvPr>
            <p:ph type="body"/>
          </p:nvPr>
        </p:nvSpPr>
        <p:spPr bwMode="auto">
          <a:xfrm>
            <a:off x="1069975" y="3592513"/>
            <a:ext cx="8551863" cy="3402012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057900" y="7183438"/>
            <a:ext cx="4630738" cy="376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93F2069-DF67-4711-9139-3D1F70E72034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PlaceHolder 1"/>
          <p:cNvSpPr>
            <a:spLocks noGrp="1"/>
          </p:cNvSpPr>
          <p:nvPr>
            <p:ph type="body"/>
          </p:nvPr>
        </p:nvSpPr>
        <p:spPr bwMode="auto">
          <a:xfrm>
            <a:off x="1069975" y="3592513"/>
            <a:ext cx="8551863" cy="3402012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057900" y="7183438"/>
            <a:ext cx="4630738" cy="376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F952CDF-58B2-427E-B5BC-8CD9303DF0AA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laceHolder 1"/>
          <p:cNvSpPr>
            <a:spLocks noGrp="1"/>
          </p:cNvSpPr>
          <p:nvPr>
            <p:ph type="body"/>
          </p:nvPr>
        </p:nvSpPr>
        <p:spPr bwMode="auto">
          <a:xfrm>
            <a:off x="1069975" y="3592513"/>
            <a:ext cx="8551863" cy="3402012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057900" y="7183438"/>
            <a:ext cx="4630738" cy="376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967B8FD-43EC-432C-9E09-BEB39D356882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PlaceHolder 1"/>
          <p:cNvSpPr>
            <a:spLocks noGrp="1"/>
          </p:cNvSpPr>
          <p:nvPr>
            <p:ph type="body"/>
          </p:nvPr>
        </p:nvSpPr>
        <p:spPr bwMode="auto">
          <a:xfrm>
            <a:off x="1069975" y="3592513"/>
            <a:ext cx="8551863" cy="3402012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057900" y="7183438"/>
            <a:ext cx="4630738" cy="376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A6C47E5-F765-4E11-9C88-ECF5C756598E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PlaceHolder 1"/>
          <p:cNvSpPr>
            <a:spLocks noGrp="1"/>
          </p:cNvSpPr>
          <p:nvPr>
            <p:ph type="body"/>
          </p:nvPr>
        </p:nvSpPr>
        <p:spPr bwMode="auto">
          <a:xfrm>
            <a:off x="1069975" y="3592513"/>
            <a:ext cx="8551863" cy="3402012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057900" y="7183438"/>
            <a:ext cx="4630738" cy="376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26F1672-ABE9-4648-AC0F-A4957815767D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7150" y="1768475"/>
            <a:ext cx="5497513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7150" y="1768475"/>
            <a:ext cx="5497513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75" y="4286250"/>
            <a:ext cx="7486650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9623425" cy="12620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534988" y="1770063"/>
            <a:ext cx="9623425" cy="438467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34600" y="301680"/>
            <a:ext cx="9623520" cy="585360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534988" y="301625"/>
            <a:ext cx="96234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34988" y="1770063"/>
            <a:ext cx="9623425" cy="438467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3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/>
          <p:nvPr/>
        </p:nvPicPr>
        <p:blipFill>
          <a:blip r:embed="rId2"/>
          <a:stretch/>
        </p:blipFill>
        <p:spPr>
          <a:xfrm>
            <a:off x="0" y="0"/>
            <a:ext cx="10810875" cy="762952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42" name="CustomShape 1"/>
          <p:cNvSpPr/>
          <p:nvPr/>
        </p:nvSpPr>
        <p:spPr>
          <a:xfrm>
            <a:off x="5754688" y="6013450"/>
            <a:ext cx="4543425" cy="43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2000">
                <a:solidFill>
                  <a:srgbClr val="FFFFFF"/>
                </a:solidFill>
                <a:latin typeface="Calibri" pitchFamily="34" charset="0"/>
              </a:rPr>
              <a:t>НОВГОРОДСКАЯ ОБЛАСТЬ 2018г.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4841875" y="2790825"/>
            <a:ext cx="5429250" cy="28717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 algn="ctr"/>
            <a:r>
              <a:rPr lang="ru-RU" sz="4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ППМИ-2018</a:t>
            </a:r>
            <a:endParaRPr lang="ru-RU" sz="4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50" y="1284288"/>
            <a:ext cx="40608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8" y="1284288"/>
            <a:ext cx="4062412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Рисунок 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6811963"/>
            <a:ext cx="10704513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CustomShape 1"/>
          <p:cNvSpPr/>
          <p:nvPr/>
        </p:nvSpPr>
        <p:spPr>
          <a:xfrm>
            <a:off x="360363" y="7124700"/>
            <a:ext cx="4094162" cy="21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2" name="CustomShape 4"/>
          <p:cNvSpPr/>
          <p:nvPr/>
        </p:nvSpPr>
        <p:spPr>
          <a:xfrm>
            <a:off x="9842500" y="7075488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1" name="CustomShape 1"/>
          <p:cNvSpPr/>
          <p:nvPr/>
        </p:nvSpPr>
        <p:spPr>
          <a:xfrm>
            <a:off x="242888" y="7075488"/>
            <a:ext cx="5162550" cy="260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1400">
                <a:solidFill>
                  <a:srgbClr val="FFFFFF"/>
                </a:solidFill>
                <a:latin typeface="Cambria" pitchFamily="18" charset="0"/>
              </a:rPr>
              <a:t>АДМИНИСТРАЦИЯ ГУБЕРНАТОРА НОВГОРОДСКОЙ ОБЛАСТИ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24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9075" y="6815138"/>
            <a:ext cx="668338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7" name="Rectangle 7"/>
          <p:cNvSpPr>
            <a:spLocks noGrp="1"/>
          </p:cNvSpPr>
          <p:nvPr>
            <p:ph type="title"/>
          </p:nvPr>
        </p:nvSpPr>
        <p:spPr>
          <a:xfrm>
            <a:off x="534988" y="301625"/>
            <a:ext cx="9623425" cy="1262063"/>
          </a:xfrm>
        </p:spPr>
        <p:txBody>
          <a:bodyPr/>
          <a:lstStyle/>
          <a:p>
            <a:r>
              <a:rPr lang="ru-RU" b="1" smtClean="0"/>
              <a:t>Собрание целевой группы</a:t>
            </a:r>
          </a:p>
        </p:txBody>
      </p:sp>
      <p:sp>
        <p:nvSpPr>
          <p:cNvPr id="102408" name="Rectangle 8"/>
          <p:cNvSpPr>
            <a:spLocks noGrp="1"/>
          </p:cNvSpPr>
          <p:nvPr>
            <p:ph type="body" idx="4294967295"/>
          </p:nvPr>
        </p:nvSpPr>
        <p:spPr bwMode="auto">
          <a:xfrm>
            <a:off x="534988" y="1770063"/>
            <a:ext cx="9623425" cy="43846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FontTx/>
              <a:buBlip>
                <a:blip r:embed="rId5"/>
              </a:buBlip>
            </a:pPr>
            <a:r>
              <a:rPr lang="ru-RU" smtClean="0"/>
              <a:t>Устав, Положение целевой группы</a:t>
            </a:r>
          </a:p>
          <a:p>
            <a:pPr>
              <a:buFontTx/>
              <a:buBlip>
                <a:blip r:embed="rId5"/>
              </a:buBlip>
            </a:pPr>
            <a:r>
              <a:rPr lang="ru-RU" smtClean="0"/>
              <a:t>Справка о численности целевой группы</a:t>
            </a:r>
          </a:p>
          <a:p>
            <a:pPr>
              <a:buFontTx/>
              <a:buBlip>
                <a:blip r:embed="rId5"/>
              </a:buBlip>
            </a:pPr>
            <a:r>
              <a:rPr lang="ru-RU" smtClean="0"/>
              <a:t>Уставом предусмотрено полномочие по решению вопросов местного значения</a:t>
            </a:r>
          </a:p>
          <a:p>
            <a:pPr>
              <a:buFontTx/>
              <a:buBlip>
                <a:blip r:embed="rId5"/>
              </a:buBlip>
            </a:pPr>
            <a:r>
              <a:rPr lang="ru-RU" smtClean="0"/>
              <a:t>Определены границы территории влияния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Рисунок 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6811963"/>
            <a:ext cx="10704513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CustomShape 1"/>
          <p:cNvSpPr/>
          <p:nvPr/>
        </p:nvSpPr>
        <p:spPr>
          <a:xfrm>
            <a:off x="360363" y="7124700"/>
            <a:ext cx="4094162" cy="21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2" name="CustomShape 4"/>
          <p:cNvSpPr/>
          <p:nvPr/>
        </p:nvSpPr>
        <p:spPr>
          <a:xfrm>
            <a:off x="9842500" y="7075488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1" name="CustomShape 1"/>
          <p:cNvSpPr/>
          <p:nvPr/>
        </p:nvSpPr>
        <p:spPr>
          <a:xfrm>
            <a:off x="242888" y="7075488"/>
            <a:ext cx="5162550" cy="260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1400">
                <a:solidFill>
                  <a:srgbClr val="FFFFFF"/>
                </a:solidFill>
                <a:latin typeface="Cambria" pitchFamily="18" charset="0"/>
              </a:rPr>
              <a:t>АДМИНИСТРАЦИЯ ГУБЕРНАТОРА НОВГОРОДСКОЙ ОБЛАСТИ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44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9075" y="6815138"/>
            <a:ext cx="668338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5" name="Rectangle 7"/>
          <p:cNvSpPr>
            <a:spLocks noGrp="1"/>
          </p:cNvSpPr>
          <p:nvPr>
            <p:ph type="title"/>
          </p:nvPr>
        </p:nvSpPr>
        <p:spPr>
          <a:xfrm>
            <a:off x="534988" y="301625"/>
            <a:ext cx="9623425" cy="1262063"/>
          </a:xfrm>
        </p:spPr>
        <p:txBody>
          <a:bodyPr/>
          <a:lstStyle/>
          <a:p>
            <a:r>
              <a:rPr lang="ru-RU" sz="4000" b="1" smtClean="0"/>
              <a:t>Из Положения о собраниях, конференциях </a:t>
            </a:r>
            <a:r>
              <a:rPr lang="en-US" sz="4000" b="1" smtClean="0"/>
              <a:t>N-</a:t>
            </a:r>
            <a:r>
              <a:rPr lang="ru-RU" sz="4000" b="1" smtClean="0"/>
              <a:t>ного муниципального образования</a:t>
            </a:r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593725" y="2125663"/>
            <a:ext cx="9361488" cy="24479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Допускается собрание считать правомочным, если в нем </a:t>
            </a:r>
          </a:p>
          <a:p>
            <a:pPr algn="ctr"/>
            <a:r>
              <a:rPr lang="ru-RU" b="1"/>
              <a:t>приняло участие менее 25% граждан, проживающих на </a:t>
            </a:r>
          </a:p>
          <a:p>
            <a:pPr algn="ctr"/>
            <a:r>
              <a:rPr lang="ru-RU" b="1"/>
              <a:t>данной территории и обладающих правом участия в собрании, </a:t>
            </a:r>
          </a:p>
          <a:p>
            <a:pPr algn="ctr"/>
            <a:r>
              <a:rPr lang="ru-RU" b="1"/>
              <a:t>при условии последующей поддержки решения собрания </a:t>
            </a:r>
          </a:p>
          <a:p>
            <a:pPr algn="ctr"/>
            <a:r>
              <a:rPr lang="ru-RU" b="1"/>
              <a:t>отсутствующими на нем гражданами, оформленной </a:t>
            </a:r>
          </a:p>
          <a:p>
            <a:pPr algn="ctr"/>
            <a:r>
              <a:rPr lang="ru-RU" b="1"/>
              <a:t>подписным листом. При этом общий процент поддержки </a:t>
            </a:r>
          </a:p>
          <a:p>
            <a:pPr algn="ctr"/>
            <a:r>
              <a:rPr lang="ru-RU" b="1"/>
              <a:t>данного решения должен составлять не менее 50 процентов от </a:t>
            </a:r>
          </a:p>
          <a:p>
            <a:pPr algn="ctr"/>
            <a:r>
              <a:rPr lang="ru-RU" b="1"/>
              <a:t>числа граждан, проживающих на данной территории и </a:t>
            </a:r>
          </a:p>
          <a:p>
            <a:pPr algn="ctr"/>
            <a:r>
              <a:rPr lang="ru-RU" b="1"/>
              <a:t>обладающих правом участия в собрании.</a:t>
            </a:r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593725" y="5149850"/>
            <a:ext cx="9361488" cy="1511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Если гражданин по состоянию здоровья не может принять </a:t>
            </a:r>
          </a:p>
          <a:p>
            <a:pPr algn="ctr"/>
            <a:r>
              <a:rPr lang="ru-RU" b="1"/>
              <a:t>участие в собрании, конференции, он вправе в письменной </a:t>
            </a:r>
          </a:p>
          <a:p>
            <a:pPr algn="ctr"/>
            <a:r>
              <a:rPr lang="ru-RU" b="1"/>
              <a:t>форме высказать свое мнение. В этом случае гражданин </a:t>
            </a:r>
          </a:p>
          <a:p>
            <a:pPr algn="ctr"/>
            <a:r>
              <a:rPr lang="ru-RU" b="1"/>
              <a:t>считается присутствующим на собрании, конференции и его </a:t>
            </a:r>
          </a:p>
          <a:p>
            <a:pPr algn="ctr"/>
            <a:r>
              <a:rPr lang="ru-RU" b="1"/>
              <a:t>голос вносится в протокол собрания, конференции.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2388" y="6829425"/>
            <a:ext cx="107457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CustomShape 1"/>
          <p:cNvSpPr/>
          <p:nvPr/>
        </p:nvSpPr>
        <p:spPr>
          <a:xfrm>
            <a:off x="360363" y="7124700"/>
            <a:ext cx="4094162" cy="21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0" name="CustomShape 3"/>
          <p:cNvSpPr/>
          <p:nvPr/>
        </p:nvSpPr>
        <p:spPr>
          <a:xfrm>
            <a:off x="1169988" y="180975"/>
            <a:ext cx="8750300" cy="647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0" name="Рисунок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2388" y="0"/>
            <a:ext cx="10745788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CustomShape 4"/>
          <p:cNvSpPr/>
          <p:nvPr/>
        </p:nvSpPr>
        <p:spPr>
          <a:xfrm>
            <a:off x="9842500" y="7075488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0182" name="TextBox 1"/>
          <p:cNvSpPr txBox="1">
            <a:spLocks noChangeArrowheads="1"/>
          </p:cNvSpPr>
          <p:nvPr/>
        </p:nvSpPr>
        <p:spPr bwMode="auto">
          <a:xfrm>
            <a:off x="3125788" y="5437188"/>
            <a:ext cx="5084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CustomShape 1"/>
          <p:cNvSpPr/>
          <p:nvPr/>
        </p:nvSpPr>
        <p:spPr>
          <a:xfrm>
            <a:off x="242888" y="7075488"/>
            <a:ext cx="5162550" cy="260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1400">
                <a:solidFill>
                  <a:srgbClr val="FFFFFF"/>
                </a:solidFill>
                <a:latin typeface="Cambria" pitchFamily="18" charset="0"/>
              </a:rPr>
              <a:t>АДМИНИСТРАЦИЯ ГУБЕРНАТОРА НОВГОРОДСКОЙ ОБЛАСТИ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5018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9075" y="6815138"/>
            <a:ext cx="668338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6811963"/>
            <a:ext cx="10704513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CustomShape 1"/>
          <p:cNvSpPr/>
          <p:nvPr/>
        </p:nvSpPr>
        <p:spPr>
          <a:xfrm>
            <a:off x="360363" y="7124700"/>
            <a:ext cx="4094162" cy="21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2" name="CustomShape 4"/>
          <p:cNvSpPr/>
          <p:nvPr/>
        </p:nvSpPr>
        <p:spPr>
          <a:xfrm>
            <a:off x="9842500" y="7075488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1" name="CustomShape 1"/>
          <p:cNvSpPr/>
          <p:nvPr/>
        </p:nvSpPr>
        <p:spPr>
          <a:xfrm>
            <a:off x="242888" y="7075488"/>
            <a:ext cx="5162550" cy="260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1400">
                <a:solidFill>
                  <a:srgbClr val="FFFFFF"/>
                </a:solidFill>
                <a:latin typeface="Cambria" pitchFamily="18" charset="0"/>
              </a:rPr>
              <a:t>АДМИНИСТРАЦИЯ ГУБЕРНАТОРА НОВГОРОДСКОЙ ОБЛАСТИ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2255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9075" y="6815138"/>
            <a:ext cx="668338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5" name="Rectangle 2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smtClean="0"/>
              <a:t>ППМИ-2018. План-график реализации</a:t>
            </a:r>
          </a:p>
        </p:txBody>
      </p:sp>
      <p:sp>
        <p:nvSpPr>
          <p:cNvPr id="22556" name="Rectangle 28"/>
          <p:cNvSpPr>
            <a:spLocks noGrp="1"/>
          </p:cNvSpPr>
          <p:nvPr>
            <p:ph type="body" sz="half" idx="4294967295"/>
          </p:nvPr>
        </p:nvSpPr>
        <p:spPr bwMode="auto">
          <a:xfrm>
            <a:off x="534988" y="1770063"/>
            <a:ext cx="9564687" cy="4532312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ru-RU" sz="2400" smtClean="0"/>
              <a:t>Принятие решений Администраций поселений о намерении участвовать в Проекте до…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Собрания населения с..по..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Обучающие тренинги по заполнению завки и работе с ИСУ ППМИ …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Подача электронных конкурсных заявок с…по…</a:t>
            </a:r>
          </a:p>
          <a:p>
            <a:pPr>
              <a:lnSpc>
                <a:spcPct val="80000"/>
              </a:lnSpc>
            </a:pPr>
            <a:endParaRPr lang="ru-RU" sz="2400" smtClean="0"/>
          </a:p>
          <a:p>
            <a:pPr>
              <a:lnSpc>
                <a:spcPct val="80000"/>
              </a:lnSpc>
            </a:pPr>
            <a:endParaRPr lang="ru-RU" sz="2400" smtClean="0"/>
          </a:p>
          <a:p>
            <a:pPr>
              <a:lnSpc>
                <a:spcPct val="80000"/>
              </a:lnSpc>
            </a:pPr>
            <a:endParaRPr lang="ru-RU" sz="2400" smtClean="0"/>
          </a:p>
          <a:p>
            <a:pPr>
              <a:lnSpc>
                <a:spcPct val="80000"/>
              </a:lnSpc>
            </a:pPr>
            <a:endParaRPr lang="ru-RU" sz="2400" smtClean="0"/>
          </a:p>
          <a:p>
            <a:pPr>
              <a:lnSpc>
                <a:spcPct val="80000"/>
              </a:lnSpc>
            </a:pPr>
            <a:endParaRPr lang="ru-RU" sz="2400" smtClean="0"/>
          </a:p>
          <a:p>
            <a:pPr>
              <a:lnSpc>
                <a:spcPct val="80000"/>
              </a:lnSpc>
            </a:pPr>
            <a:r>
              <a:rPr lang="ru-RU" sz="2400" smtClean="0"/>
              <a:t>Проверка МСР, доработка МО конкурсных заявок…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Прием оригиналов конкурсных заявок…</a:t>
            </a:r>
          </a:p>
          <a:p>
            <a:pPr>
              <a:lnSpc>
                <a:spcPct val="80000"/>
              </a:lnSpc>
            </a:pPr>
            <a:endParaRPr lang="ru-RU" sz="2400" smtClean="0"/>
          </a:p>
        </p:txBody>
      </p:sp>
      <p:graphicFrame>
        <p:nvGraphicFramePr>
          <p:cNvPr id="22577" name="Group 49"/>
          <p:cNvGraphicFramePr>
            <a:graphicFrameLocks noGrp="1"/>
          </p:cNvGraphicFramePr>
          <p:nvPr>
            <p:ph sz="half" idx="4294967295"/>
          </p:nvPr>
        </p:nvGraphicFramePr>
        <p:xfrm>
          <a:off x="1817688" y="4213225"/>
          <a:ext cx="7489825" cy="1060450"/>
        </p:xfrm>
        <a:graphic>
          <a:graphicData uri="http://schemas.openxmlformats.org/drawingml/2006/table">
            <a:tbl>
              <a:tblPr/>
              <a:tblGrid>
                <a:gridCol w="3746500"/>
                <a:gridCol w="3743325"/>
              </a:tblGrid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Период собраний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Период завершения загрузки заявок в режиме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online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Рисунок 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6811963"/>
            <a:ext cx="10704513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CustomShape 1"/>
          <p:cNvSpPr/>
          <p:nvPr/>
        </p:nvSpPr>
        <p:spPr>
          <a:xfrm>
            <a:off x="360363" y="7124700"/>
            <a:ext cx="4094162" cy="21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2" name="CustomShape 4"/>
          <p:cNvSpPr/>
          <p:nvPr/>
        </p:nvSpPr>
        <p:spPr>
          <a:xfrm>
            <a:off x="9842500" y="7075488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1" name="CustomShape 1"/>
          <p:cNvSpPr/>
          <p:nvPr/>
        </p:nvSpPr>
        <p:spPr>
          <a:xfrm>
            <a:off x="242888" y="7075488"/>
            <a:ext cx="5162550" cy="260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1400">
                <a:solidFill>
                  <a:srgbClr val="FFFFFF"/>
                </a:solidFill>
                <a:latin typeface="Cambria" pitchFamily="18" charset="0"/>
              </a:rPr>
              <a:t>АДМИНИСТРАЦИЯ ГУБЕРНАТОРА НОВГОРОДСКОЙ ОБЛАСТИ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829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9075" y="6815138"/>
            <a:ext cx="668338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3" name="Rectang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smtClean="0"/>
              <a:t>Требования, предъявляемые к собранию населения</a:t>
            </a:r>
            <a:br>
              <a:rPr lang="ru-RU" sz="4000" b="1" smtClean="0"/>
            </a:br>
            <a:r>
              <a:rPr lang="ru-RU" sz="4000" b="1" smtClean="0"/>
              <a:t>ППМИ</a:t>
            </a:r>
          </a:p>
        </p:txBody>
      </p:sp>
      <p:sp>
        <p:nvSpPr>
          <p:cNvPr id="82954" name="Rectangle 10"/>
          <p:cNvSpPr>
            <a:spLocks noGrp="1"/>
          </p:cNvSpPr>
          <p:nvPr>
            <p:ph type="subTitle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2393950" y="1693863"/>
            <a:ext cx="5689600" cy="10080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4994" name="Рисунок 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6811963"/>
            <a:ext cx="10704513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CustomShape 1"/>
          <p:cNvSpPr/>
          <p:nvPr/>
        </p:nvSpPr>
        <p:spPr>
          <a:xfrm>
            <a:off x="360363" y="7124700"/>
            <a:ext cx="4094162" cy="21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2" name="CustomShape 4"/>
          <p:cNvSpPr/>
          <p:nvPr/>
        </p:nvSpPr>
        <p:spPr>
          <a:xfrm>
            <a:off x="9842500" y="7075488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1" name="CustomShape 1"/>
          <p:cNvSpPr/>
          <p:nvPr/>
        </p:nvSpPr>
        <p:spPr>
          <a:xfrm>
            <a:off x="242888" y="7075488"/>
            <a:ext cx="5162550" cy="260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1400">
                <a:solidFill>
                  <a:srgbClr val="FFFFFF"/>
                </a:solidFill>
                <a:latin typeface="Cambria" pitchFamily="18" charset="0"/>
              </a:rPr>
              <a:t>АДМИНИСТРАЦИЯ ГУБЕРНАТОРА НОВГОРОДСКОЙ ОБЛАСТИ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849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9075" y="6815138"/>
            <a:ext cx="668338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9" name="Rectangle 7"/>
          <p:cNvSpPr>
            <a:spLocks noGrp="1"/>
          </p:cNvSpPr>
          <p:nvPr>
            <p:ph type="title"/>
          </p:nvPr>
        </p:nvSpPr>
        <p:spPr>
          <a:xfrm>
            <a:off x="534988" y="301625"/>
            <a:ext cx="9623425" cy="1262063"/>
          </a:xfrm>
        </p:spPr>
        <p:txBody>
          <a:bodyPr/>
          <a:lstStyle/>
          <a:p>
            <a:r>
              <a:rPr lang="ru-RU" sz="4000" b="1" smtClean="0"/>
              <a:t>Обсуждение вопросов местного значения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1746250" y="1765300"/>
            <a:ext cx="684053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Конкурсы ПОСЕЛЕНИЙ, РАЙОНОВ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Определение вопроса на населенный пункт</a:t>
            </a: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738188" y="2990850"/>
            <a:ext cx="280828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Собрание граждан</a:t>
            </a:r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3978275" y="2990850"/>
            <a:ext cx="2808288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Конференция</a:t>
            </a:r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7218363" y="2990850"/>
            <a:ext cx="280828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Опрос граждан</a:t>
            </a:r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1314450" y="3854450"/>
            <a:ext cx="1655763" cy="7921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Ст. 29</a:t>
            </a:r>
          </a:p>
          <a:p>
            <a:pPr algn="ctr"/>
            <a:r>
              <a:rPr lang="ru-RU" b="1"/>
              <a:t>№ 131-ФЗ</a:t>
            </a:r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4483100" y="3852863"/>
            <a:ext cx="1655763" cy="7921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Ст. 30</a:t>
            </a:r>
          </a:p>
          <a:p>
            <a:pPr algn="ctr"/>
            <a:r>
              <a:rPr lang="ru-RU" b="1"/>
              <a:t>№ 131-ФЗ</a:t>
            </a:r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7794625" y="3852863"/>
            <a:ext cx="1655763" cy="7921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Ст. 31</a:t>
            </a:r>
          </a:p>
          <a:p>
            <a:pPr algn="ctr"/>
            <a:r>
              <a:rPr lang="ru-RU" b="1"/>
              <a:t>№ 131-ФЗ</a:t>
            </a:r>
          </a:p>
        </p:txBody>
      </p:sp>
      <p:sp>
        <p:nvSpPr>
          <p:cNvPr id="85010" name="Rectangle 18"/>
          <p:cNvSpPr>
            <a:spLocks noChangeArrowheads="1"/>
          </p:cNvSpPr>
          <p:nvPr/>
        </p:nvSpPr>
        <p:spPr bwMode="auto">
          <a:xfrm>
            <a:off x="954088" y="4789488"/>
            <a:ext cx="892968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Порядок назначения и проведения определяются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 уставом МО и (или) нормативными правовыми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актами представительного органа МО</a:t>
            </a:r>
          </a:p>
        </p:txBody>
      </p:sp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1314450" y="3854450"/>
            <a:ext cx="1655763" cy="7921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Ст. 29</a:t>
            </a:r>
          </a:p>
          <a:p>
            <a:pPr algn="ctr"/>
            <a:r>
              <a:rPr lang="ru-RU" b="1"/>
              <a:t>№ 131-ФЗ</a:t>
            </a:r>
          </a:p>
        </p:txBody>
      </p:sp>
      <p:sp>
        <p:nvSpPr>
          <p:cNvPr id="85012" name="Rectangle 20"/>
          <p:cNvSpPr>
            <a:spLocks noChangeArrowheads="1"/>
          </p:cNvSpPr>
          <p:nvPr/>
        </p:nvSpPr>
        <p:spPr bwMode="auto">
          <a:xfrm>
            <a:off x="4483100" y="3852863"/>
            <a:ext cx="1655763" cy="7921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Ст. 30</a:t>
            </a:r>
          </a:p>
          <a:p>
            <a:pPr algn="ctr"/>
            <a:r>
              <a:rPr lang="ru-RU" b="1"/>
              <a:t>№ 131-ФЗ</a:t>
            </a:r>
          </a:p>
        </p:txBody>
      </p:sp>
      <p:sp>
        <p:nvSpPr>
          <p:cNvPr id="85013" name="Rectangle 21"/>
          <p:cNvSpPr>
            <a:spLocks noChangeArrowheads="1"/>
          </p:cNvSpPr>
          <p:nvPr/>
        </p:nvSpPr>
        <p:spPr bwMode="auto">
          <a:xfrm>
            <a:off x="7794625" y="3852863"/>
            <a:ext cx="1655763" cy="7921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Ст. 31</a:t>
            </a:r>
          </a:p>
          <a:p>
            <a:pPr algn="ctr"/>
            <a:r>
              <a:rPr lang="ru-RU" b="1"/>
              <a:t>№ 131-ФЗ</a:t>
            </a:r>
          </a:p>
        </p:txBody>
      </p:sp>
      <p:sp>
        <p:nvSpPr>
          <p:cNvPr id="85014" name="Rectangle 22"/>
          <p:cNvSpPr>
            <a:spLocks noChangeArrowheads="1"/>
          </p:cNvSpPr>
          <p:nvPr/>
        </p:nvSpPr>
        <p:spPr bwMode="auto">
          <a:xfrm>
            <a:off x="1314450" y="3854450"/>
            <a:ext cx="1655763" cy="7921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Ст. 29</a:t>
            </a:r>
          </a:p>
          <a:p>
            <a:pPr algn="ctr"/>
            <a:r>
              <a:rPr lang="ru-RU" b="1"/>
              <a:t>№ 131-ФЗ</a:t>
            </a:r>
          </a:p>
        </p:txBody>
      </p:sp>
      <p:sp>
        <p:nvSpPr>
          <p:cNvPr id="85015" name="Rectangle 23"/>
          <p:cNvSpPr>
            <a:spLocks noChangeArrowheads="1"/>
          </p:cNvSpPr>
          <p:nvPr/>
        </p:nvSpPr>
        <p:spPr bwMode="auto">
          <a:xfrm>
            <a:off x="4483100" y="3852863"/>
            <a:ext cx="1655763" cy="7921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Ст. 30</a:t>
            </a:r>
          </a:p>
          <a:p>
            <a:pPr algn="ctr"/>
            <a:r>
              <a:rPr lang="ru-RU" b="1"/>
              <a:t>№ 131-ФЗ</a:t>
            </a:r>
          </a:p>
        </p:txBody>
      </p:sp>
      <p:sp>
        <p:nvSpPr>
          <p:cNvPr id="85016" name="Rectangle 24"/>
          <p:cNvSpPr>
            <a:spLocks noChangeArrowheads="1"/>
          </p:cNvSpPr>
          <p:nvPr/>
        </p:nvSpPr>
        <p:spPr bwMode="auto">
          <a:xfrm>
            <a:off x="7794625" y="5868988"/>
            <a:ext cx="1655763" cy="7921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П. 4 ст. 31</a:t>
            </a:r>
          </a:p>
        </p:txBody>
      </p:sp>
      <p:sp>
        <p:nvSpPr>
          <p:cNvPr id="85017" name="Rectangle 25"/>
          <p:cNvSpPr>
            <a:spLocks noChangeArrowheads="1"/>
          </p:cNvSpPr>
          <p:nvPr/>
        </p:nvSpPr>
        <p:spPr bwMode="auto">
          <a:xfrm>
            <a:off x="1314450" y="5870575"/>
            <a:ext cx="1655763" cy="7921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П. 5 ст.29</a:t>
            </a:r>
          </a:p>
        </p:txBody>
      </p:sp>
      <p:sp>
        <p:nvSpPr>
          <p:cNvPr id="85018" name="Rectangle 26"/>
          <p:cNvSpPr>
            <a:spLocks noChangeArrowheads="1"/>
          </p:cNvSpPr>
          <p:nvPr/>
        </p:nvSpPr>
        <p:spPr bwMode="auto">
          <a:xfrm>
            <a:off x="4483100" y="5868988"/>
            <a:ext cx="1655763" cy="7921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П. 2 ст.30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Рисунок 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113" y="6811963"/>
            <a:ext cx="10704513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CustomShape 1"/>
          <p:cNvSpPr/>
          <p:nvPr/>
        </p:nvSpPr>
        <p:spPr>
          <a:xfrm>
            <a:off x="360363" y="7124700"/>
            <a:ext cx="4094162" cy="21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2" name="CustomShape 4"/>
          <p:cNvSpPr/>
          <p:nvPr/>
        </p:nvSpPr>
        <p:spPr>
          <a:xfrm>
            <a:off x="9842500" y="7075488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1" name="CustomShape 1"/>
          <p:cNvSpPr/>
          <p:nvPr/>
        </p:nvSpPr>
        <p:spPr>
          <a:xfrm>
            <a:off x="242888" y="7075488"/>
            <a:ext cx="5162550" cy="260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1400">
                <a:solidFill>
                  <a:srgbClr val="FFFFFF"/>
                </a:solidFill>
                <a:latin typeface="Cambria" pitchFamily="18" charset="0"/>
              </a:rPr>
              <a:t>АДМИНИСТРАЦИЯ ГУБЕРНАТОРА НОВГОРОДСКОЙ ОБЛАСТИ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870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9075" y="6815138"/>
            <a:ext cx="668338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7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Обсуждение вопросов местного значения</a:t>
            </a:r>
          </a:p>
        </p:txBody>
      </p:sp>
      <p:graphicFrame>
        <p:nvGraphicFramePr>
          <p:cNvPr id="87053" name="Organization Chart 13"/>
          <p:cNvGraphicFramePr>
            <a:graphicFrameLocks/>
          </p:cNvGraphicFramePr>
          <p:nvPr>
            <p:ph idx="1"/>
          </p:nvPr>
        </p:nvGraphicFramePr>
        <p:xfrm>
          <a:off x="534988" y="2486025"/>
          <a:ext cx="9623425" cy="2808288"/>
        </p:xfrm>
        <a:graphic>
          <a:graphicData uri="http://schemas.openxmlformats.org/drawingml/2006/compatibility">
            <com:legacyDrawing xmlns:com="http://schemas.openxmlformats.org/drawingml/2006/compatibility" spid="_x0000_s87053"/>
          </a:graphicData>
        </a:graphic>
      </p:graphicFrame>
      <p:sp>
        <p:nvSpPr>
          <p:cNvPr id="87070" name="Rectangle 30"/>
          <p:cNvSpPr>
            <a:spLocks noChangeArrowheads="1"/>
          </p:cNvSpPr>
          <p:nvPr/>
        </p:nvSpPr>
        <p:spPr bwMode="auto">
          <a:xfrm>
            <a:off x="522288" y="5510213"/>
            <a:ext cx="2447925" cy="10080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СТ. 29</a:t>
            </a:r>
          </a:p>
          <a:p>
            <a:pPr algn="ctr"/>
            <a:r>
              <a:rPr lang="ru-RU" b="1"/>
              <a:t>№131-ФЗ,</a:t>
            </a:r>
          </a:p>
          <a:p>
            <a:pPr algn="ctr"/>
            <a:r>
              <a:rPr lang="ru-RU" b="1"/>
              <a:t>устав</a:t>
            </a:r>
          </a:p>
        </p:txBody>
      </p:sp>
      <p:sp>
        <p:nvSpPr>
          <p:cNvPr id="87071" name="Rectangle 31"/>
          <p:cNvSpPr>
            <a:spLocks noChangeArrowheads="1"/>
          </p:cNvSpPr>
          <p:nvPr/>
        </p:nvSpPr>
        <p:spPr bwMode="auto">
          <a:xfrm>
            <a:off x="3402013" y="5510213"/>
            <a:ext cx="2447925" cy="10080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Жилищный кодекс</a:t>
            </a:r>
          </a:p>
          <a:p>
            <a:pPr algn="ctr"/>
            <a:r>
              <a:rPr lang="ru-RU" b="1"/>
              <a:t>РФ, устав</a:t>
            </a:r>
          </a:p>
        </p:txBody>
      </p:sp>
      <p:sp>
        <p:nvSpPr>
          <p:cNvPr id="87072" name="Rectangle 32"/>
          <p:cNvSpPr>
            <a:spLocks noChangeArrowheads="1"/>
          </p:cNvSpPr>
          <p:nvPr/>
        </p:nvSpPr>
        <p:spPr bwMode="auto">
          <a:xfrm>
            <a:off x="6138863" y="4502150"/>
            <a:ext cx="1655762" cy="20161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Устав,</a:t>
            </a:r>
          </a:p>
          <a:p>
            <a:pPr algn="ctr"/>
            <a:r>
              <a:rPr lang="ru-RU" b="1"/>
              <a:t>Положение</a:t>
            </a:r>
          </a:p>
        </p:txBody>
      </p:sp>
      <p:sp>
        <p:nvSpPr>
          <p:cNvPr id="87073" name="Rectangle 33"/>
          <p:cNvSpPr>
            <a:spLocks noChangeArrowheads="1"/>
          </p:cNvSpPr>
          <p:nvPr/>
        </p:nvSpPr>
        <p:spPr bwMode="auto">
          <a:xfrm>
            <a:off x="8299450" y="4502150"/>
            <a:ext cx="1655763" cy="20161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Устав,</a:t>
            </a:r>
          </a:p>
          <a:p>
            <a:pPr algn="ctr"/>
            <a:r>
              <a:rPr lang="ru-RU" b="1"/>
              <a:t>Положение</a:t>
            </a:r>
          </a:p>
        </p:txBody>
      </p:sp>
      <p:sp>
        <p:nvSpPr>
          <p:cNvPr id="87075" name="Rectangle 35"/>
          <p:cNvSpPr>
            <a:spLocks noChangeArrowheads="1"/>
          </p:cNvSpPr>
          <p:nvPr/>
        </p:nvSpPr>
        <p:spPr bwMode="auto">
          <a:xfrm>
            <a:off x="1817688" y="1693863"/>
            <a:ext cx="72739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Конкурсы городов, МО с учетом СТН</a:t>
            </a:r>
          </a:p>
          <a:p>
            <a:pPr algn="ctr"/>
            <a:r>
              <a:rPr lang="ru-RU" b="1">
                <a:solidFill>
                  <a:srgbClr val="FF0000"/>
                </a:solidFill>
              </a:rPr>
              <a:t>Определение вопроса на целевую группу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Рисунок 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6811963"/>
            <a:ext cx="10704513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CustomShape 1"/>
          <p:cNvSpPr/>
          <p:nvPr/>
        </p:nvSpPr>
        <p:spPr>
          <a:xfrm>
            <a:off x="360363" y="7124700"/>
            <a:ext cx="4094162" cy="21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2" name="CustomShape 4"/>
          <p:cNvSpPr/>
          <p:nvPr/>
        </p:nvSpPr>
        <p:spPr>
          <a:xfrm>
            <a:off x="9842500" y="7075488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1" name="CustomShape 1"/>
          <p:cNvSpPr/>
          <p:nvPr/>
        </p:nvSpPr>
        <p:spPr>
          <a:xfrm>
            <a:off x="242888" y="7075488"/>
            <a:ext cx="5162550" cy="260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1400">
                <a:solidFill>
                  <a:srgbClr val="FFFFFF"/>
                </a:solidFill>
                <a:latin typeface="Cambria" pitchFamily="18" charset="0"/>
              </a:rPr>
              <a:t>АДМИНИСТРАЦИЯ ГУБЕРНАТОРА НОВГОРОДСКОЙ ОБЛАСТИ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890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9075" y="6815138"/>
            <a:ext cx="668338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5" name="Rectangle 7"/>
          <p:cNvSpPr>
            <a:spLocks noGrp="1"/>
          </p:cNvSpPr>
          <p:nvPr>
            <p:ph type="title"/>
          </p:nvPr>
        </p:nvSpPr>
        <p:spPr>
          <a:xfrm>
            <a:off x="522288" y="325438"/>
            <a:ext cx="9623425" cy="1262062"/>
          </a:xfrm>
        </p:spPr>
        <p:txBody>
          <a:bodyPr/>
          <a:lstStyle/>
          <a:p>
            <a:r>
              <a:rPr lang="ru-RU" sz="4000" b="1" smtClean="0"/>
              <a:t>Обсуждение вопросов местного значения</a:t>
            </a:r>
          </a:p>
        </p:txBody>
      </p:sp>
      <p:sp>
        <p:nvSpPr>
          <p:cNvPr id="89097" name="AutoShape 9"/>
          <p:cNvSpPr>
            <a:spLocks noChangeArrowheads="1"/>
          </p:cNvSpPr>
          <p:nvPr/>
        </p:nvSpPr>
        <p:spPr bwMode="auto">
          <a:xfrm>
            <a:off x="3259138" y="2341563"/>
            <a:ext cx="1223962" cy="576262"/>
          </a:xfrm>
          <a:prstGeom prst="rightArrow">
            <a:avLst>
              <a:gd name="adj1" fmla="val 50000"/>
              <a:gd name="adj2" fmla="val 530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5346700" y="1693863"/>
            <a:ext cx="417671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Выбор актуальной проблемы</a:t>
            </a:r>
          </a:p>
        </p:txBody>
      </p: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5346700" y="3349625"/>
            <a:ext cx="417671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Выбор актуальной проблемы</a:t>
            </a:r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5346700" y="1693863"/>
            <a:ext cx="417671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Выбор актуальной проблемы</a:t>
            </a:r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5346700" y="1693863"/>
            <a:ext cx="417671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Выбор актуальной проблемы</a:t>
            </a:r>
          </a:p>
        </p:txBody>
      </p:sp>
      <p:sp>
        <p:nvSpPr>
          <p:cNvPr id="89105" name="Rectangle 17"/>
          <p:cNvSpPr>
            <a:spLocks noChangeArrowheads="1"/>
          </p:cNvSpPr>
          <p:nvPr/>
        </p:nvSpPr>
        <p:spPr bwMode="auto">
          <a:xfrm>
            <a:off x="5346700" y="3349625"/>
            <a:ext cx="5113338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Выбор актуальной проблемы</a:t>
            </a:r>
          </a:p>
        </p:txBody>
      </p:sp>
      <p:sp>
        <p:nvSpPr>
          <p:cNvPr id="89106" name="Rectangle 18"/>
          <p:cNvSpPr>
            <a:spLocks noChangeArrowheads="1"/>
          </p:cNvSpPr>
          <p:nvPr/>
        </p:nvSpPr>
        <p:spPr bwMode="auto">
          <a:xfrm>
            <a:off x="5346700" y="1693863"/>
            <a:ext cx="5113338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Выбор актуальной проблемы</a:t>
            </a:r>
          </a:p>
        </p:txBody>
      </p:sp>
      <p:sp>
        <p:nvSpPr>
          <p:cNvPr id="89108" name="Rectangle 20"/>
          <p:cNvSpPr>
            <a:spLocks noChangeArrowheads="1"/>
          </p:cNvSpPr>
          <p:nvPr/>
        </p:nvSpPr>
        <p:spPr bwMode="auto">
          <a:xfrm>
            <a:off x="5346700" y="3349625"/>
            <a:ext cx="5113338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Выбор актуальной проблемы</a:t>
            </a:r>
          </a:p>
        </p:txBody>
      </p:sp>
      <p:sp>
        <p:nvSpPr>
          <p:cNvPr id="89110" name="Rectangle 22"/>
          <p:cNvSpPr>
            <a:spLocks noChangeArrowheads="1"/>
          </p:cNvSpPr>
          <p:nvPr/>
        </p:nvSpPr>
        <p:spPr bwMode="auto">
          <a:xfrm>
            <a:off x="4841875" y="1693863"/>
            <a:ext cx="58515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Выбор актуальной проблемы</a:t>
            </a:r>
          </a:p>
        </p:txBody>
      </p:sp>
      <p:sp>
        <p:nvSpPr>
          <p:cNvPr id="89111" name="Rectangle 23"/>
          <p:cNvSpPr>
            <a:spLocks noChangeArrowheads="1"/>
          </p:cNvSpPr>
          <p:nvPr/>
        </p:nvSpPr>
        <p:spPr bwMode="auto">
          <a:xfrm>
            <a:off x="4841875" y="3349625"/>
            <a:ext cx="58515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Выбор актуальной проблемы</a:t>
            </a:r>
          </a:p>
        </p:txBody>
      </p:sp>
      <p:sp>
        <p:nvSpPr>
          <p:cNvPr id="89112" name="Rectangle 24"/>
          <p:cNvSpPr>
            <a:spLocks noChangeArrowheads="1"/>
          </p:cNvSpPr>
          <p:nvPr/>
        </p:nvSpPr>
        <p:spPr bwMode="auto">
          <a:xfrm>
            <a:off x="4841875" y="2486025"/>
            <a:ext cx="58515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Определение формы участия населения, в том </a:t>
            </a:r>
          </a:p>
          <a:p>
            <a:pPr algn="ctr"/>
            <a:r>
              <a:rPr lang="ru-RU" b="1"/>
              <a:t>числе размер своего финансового вклада</a:t>
            </a:r>
          </a:p>
        </p:txBody>
      </p:sp>
      <p:sp>
        <p:nvSpPr>
          <p:cNvPr id="89113" name="Rectangle 25"/>
          <p:cNvSpPr>
            <a:spLocks noChangeArrowheads="1"/>
          </p:cNvSpPr>
          <p:nvPr/>
        </p:nvSpPr>
        <p:spPr bwMode="auto">
          <a:xfrm>
            <a:off x="377825" y="4068763"/>
            <a:ext cx="475297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Протокол</a:t>
            </a:r>
          </a:p>
        </p:txBody>
      </p:sp>
      <p:sp>
        <p:nvSpPr>
          <p:cNvPr id="89114" name="Rectangle 26"/>
          <p:cNvSpPr>
            <a:spLocks noChangeArrowheads="1"/>
          </p:cNvSpPr>
          <p:nvPr/>
        </p:nvSpPr>
        <p:spPr bwMode="auto">
          <a:xfrm>
            <a:off x="377825" y="4718050"/>
            <a:ext cx="475297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Регистрационные списки участников</a:t>
            </a:r>
          </a:p>
        </p:txBody>
      </p:sp>
      <p:sp>
        <p:nvSpPr>
          <p:cNvPr id="89115" name="Rectangle 27"/>
          <p:cNvSpPr>
            <a:spLocks noChangeArrowheads="1"/>
          </p:cNvSpPr>
          <p:nvPr/>
        </p:nvSpPr>
        <p:spPr bwMode="auto">
          <a:xfrm>
            <a:off x="377825" y="5365750"/>
            <a:ext cx="475297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Фото/видео мероприятия</a:t>
            </a:r>
          </a:p>
        </p:txBody>
      </p:sp>
      <p:sp>
        <p:nvSpPr>
          <p:cNvPr id="89116" name="Rectangle 28"/>
          <p:cNvSpPr>
            <a:spLocks noChangeArrowheads="1"/>
          </p:cNvSpPr>
          <p:nvPr/>
        </p:nvSpPr>
        <p:spPr bwMode="auto">
          <a:xfrm>
            <a:off x="377825" y="6013450"/>
            <a:ext cx="4752975" cy="5746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Отчет консультанта Проекта</a:t>
            </a:r>
          </a:p>
        </p:txBody>
      </p:sp>
      <p:sp>
        <p:nvSpPr>
          <p:cNvPr id="89117" name="AutoShape 29"/>
          <p:cNvSpPr>
            <a:spLocks/>
          </p:cNvSpPr>
          <p:nvPr/>
        </p:nvSpPr>
        <p:spPr bwMode="auto">
          <a:xfrm>
            <a:off x="5418138" y="4141788"/>
            <a:ext cx="360362" cy="2376487"/>
          </a:xfrm>
          <a:prstGeom prst="rightBrace">
            <a:avLst>
              <a:gd name="adj1" fmla="val 549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19" name="AutoShape 31"/>
          <p:cNvSpPr>
            <a:spLocks noChangeArrowheads="1"/>
          </p:cNvSpPr>
          <p:nvPr/>
        </p:nvSpPr>
        <p:spPr bwMode="auto">
          <a:xfrm>
            <a:off x="0" y="4286250"/>
            <a:ext cx="377825" cy="790575"/>
          </a:xfrm>
          <a:prstGeom prst="curvedRightArrow">
            <a:avLst>
              <a:gd name="adj1" fmla="val 41849"/>
              <a:gd name="adj2" fmla="val 8369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20" name="AutoShape 32"/>
          <p:cNvSpPr>
            <a:spLocks noChangeArrowheads="1"/>
          </p:cNvSpPr>
          <p:nvPr/>
        </p:nvSpPr>
        <p:spPr bwMode="auto">
          <a:xfrm>
            <a:off x="0" y="5076825"/>
            <a:ext cx="377825" cy="790575"/>
          </a:xfrm>
          <a:prstGeom prst="curvedRightArrow">
            <a:avLst>
              <a:gd name="adj1" fmla="val 41849"/>
              <a:gd name="adj2" fmla="val 8369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21" name="Rectangle 33"/>
          <p:cNvSpPr>
            <a:spLocks noChangeArrowheads="1"/>
          </p:cNvSpPr>
          <p:nvPr/>
        </p:nvSpPr>
        <p:spPr bwMode="auto">
          <a:xfrm>
            <a:off x="6354763" y="4789488"/>
            <a:ext cx="3384550" cy="1152525"/>
          </a:xfrm>
          <a:prstGeom prst="rect">
            <a:avLst/>
          </a:prstGeom>
          <a:solidFill>
            <a:srgbClr val="42F4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ФОРМИРОВАНИЕ </a:t>
            </a:r>
          </a:p>
          <a:p>
            <a:pPr algn="ctr"/>
            <a:r>
              <a:rPr lang="ru-RU" sz="2000" b="1"/>
              <a:t>КОНКУРСНОЙ</a:t>
            </a:r>
          </a:p>
          <a:p>
            <a:pPr algn="ctr"/>
            <a:r>
              <a:rPr lang="ru-RU" sz="2000" b="1"/>
              <a:t>ЗАЯВКИ</a:t>
            </a:r>
          </a:p>
        </p:txBody>
      </p:sp>
      <p:pic>
        <p:nvPicPr>
          <p:cNvPr id="89123" name="Picture 35" descr="Zf0dUNSL65c"/>
          <p:cNvPicPr>
            <a:picLocks noChangeAspect="1" noChangeArrowheads="1"/>
          </p:cNvPicPr>
          <p:nvPr/>
        </p:nvPicPr>
        <p:blipFill>
          <a:blip r:embed="rId5"/>
          <a:srcRect l="12845" t="27831" r="2087" b="10094"/>
          <a:stretch>
            <a:fillRect/>
          </a:stretch>
        </p:blipFill>
        <p:spPr bwMode="auto">
          <a:xfrm>
            <a:off x="306388" y="1549400"/>
            <a:ext cx="3455987" cy="2160588"/>
          </a:xfrm>
          <a:prstGeom prst="rect">
            <a:avLst/>
          </a:prstGeom>
          <a:noFill/>
        </p:spPr>
      </p:pic>
      <p:sp>
        <p:nvSpPr>
          <p:cNvPr id="89124" name="Oval 36"/>
          <p:cNvSpPr>
            <a:spLocks noChangeArrowheads="1"/>
          </p:cNvSpPr>
          <p:nvPr/>
        </p:nvSpPr>
        <p:spPr bwMode="auto">
          <a:xfrm>
            <a:off x="4483100" y="1765300"/>
            <a:ext cx="431800" cy="431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1</a:t>
            </a:r>
          </a:p>
        </p:txBody>
      </p:sp>
      <p:sp>
        <p:nvSpPr>
          <p:cNvPr id="89125" name="Oval 37"/>
          <p:cNvSpPr>
            <a:spLocks noChangeArrowheads="1"/>
          </p:cNvSpPr>
          <p:nvPr/>
        </p:nvSpPr>
        <p:spPr bwMode="auto">
          <a:xfrm>
            <a:off x="4483100" y="2557463"/>
            <a:ext cx="431800" cy="431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2</a:t>
            </a:r>
          </a:p>
        </p:txBody>
      </p:sp>
      <p:sp>
        <p:nvSpPr>
          <p:cNvPr id="89126" name="Oval 38"/>
          <p:cNvSpPr>
            <a:spLocks noChangeArrowheads="1"/>
          </p:cNvSpPr>
          <p:nvPr/>
        </p:nvSpPr>
        <p:spPr bwMode="auto">
          <a:xfrm>
            <a:off x="4483100" y="3421063"/>
            <a:ext cx="431800" cy="431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Рисунок 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6811963"/>
            <a:ext cx="10704513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CustomShape 1"/>
          <p:cNvSpPr/>
          <p:nvPr/>
        </p:nvSpPr>
        <p:spPr>
          <a:xfrm>
            <a:off x="360363" y="7124700"/>
            <a:ext cx="4094162" cy="21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2" name="CustomShape 4"/>
          <p:cNvSpPr/>
          <p:nvPr/>
        </p:nvSpPr>
        <p:spPr>
          <a:xfrm>
            <a:off x="9842500" y="7075488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1" name="CustomShape 1"/>
          <p:cNvSpPr/>
          <p:nvPr/>
        </p:nvSpPr>
        <p:spPr>
          <a:xfrm>
            <a:off x="242888" y="7075488"/>
            <a:ext cx="5162550" cy="260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1400">
                <a:solidFill>
                  <a:srgbClr val="FFFFFF"/>
                </a:solidFill>
                <a:latin typeface="Cambria" pitchFamily="18" charset="0"/>
              </a:rPr>
              <a:t>АДМИНИСТРАЦИЯ ГУБЕРНАТОРА НОВГОРОДСКОЙ ОБЛАСТИ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911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9075" y="6815138"/>
            <a:ext cx="668338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3" name="Rectangle 7"/>
          <p:cNvSpPr>
            <a:spLocks noGrp="1"/>
          </p:cNvSpPr>
          <p:nvPr>
            <p:ph type="title"/>
          </p:nvPr>
        </p:nvSpPr>
        <p:spPr>
          <a:xfrm>
            <a:off x="534988" y="301625"/>
            <a:ext cx="9623425" cy="1262063"/>
          </a:xfrm>
        </p:spPr>
        <p:txBody>
          <a:bodyPr/>
          <a:lstStyle/>
          <a:p>
            <a:r>
              <a:rPr lang="ru-RU" sz="4000" b="1" smtClean="0"/>
              <a:t>Собрание граждан (представителей, если это предусмотрено Положением)</a:t>
            </a:r>
          </a:p>
        </p:txBody>
      </p:sp>
      <p:sp>
        <p:nvSpPr>
          <p:cNvPr id="91144" name="Rectangle 8"/>
          <p:cNvSpPr>
            <a:spLocks noGrp="1"/>
          </p:cNvSpPr>
          <p:nvPr>
            <p:ph type="body" idx="4294967295"/>
          </p:nvPr>
        </p:nvSpPr>
        <p:spPr bwMode="auto">
          <a:xfrm>
            <a:off x="534988" y="2052638"/>
            <a:ext cx="9623425" cy="468153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609600" indent="-609600">
              <a:lnSpc>
                <a:spcPct val="80000"/>
              </a:lnSpc>
              <a:buFontTx/>
              <a:buBlip>
                <a:blip r:embed="rId5"/>
              </a:buBlip>
            </a:pPr>
            <a:r>
              <a:rPr lang="ru-RU" sz="2800" smtClean="0"/>
              <a:t>Положение о собраниях, конференциях граждан</a:t>
            </a:r>
          </a:p>
          <a:p>
            <a:pPr marL="609600" indent="-609600">
              <a:lnSpc>
                <a:spcPct val="80000"/>
              </a:lnSpc>
              <a:buFontTx/>
              <a:buBlip>
                <a:blip r:embed="rId5"/>
              </a:buBlip>
            </a:pPr>
            <a:r>
              <a:rPr lang="ru-RU" sz="2800" smtClean="0"/>
              <a:t>Справка о численности населения, обладающего избирательным правом</a:t>
            </a:r>
          </a:p>
          <a:p>
            <a:pPr marL="609600" indent="-609600">
              <a:lnSpc>
                <a:spcPct val="80000"/>
              </a:lnSpc>
              <a:buFontTx/>
              <a:buBlip>
                <a:blip r:embed="rId5"/>
              </a:buBlip>
            </a:pPr>
            <a:r>
              <a:rPr lang="ru-RU" sz="2800" smtClean="0"/>
              <a:t>Решение представительного органа МО о проведении собрания</a:t>
            </a:r>
          </a:p>
          <a:p>
            <a:pPr marL="609600" indent="-609600">
              <a:lnSpc>
                <a:spcPct val="80000"/>
              </a:lnSpc>
              <a:buFontTx/>
              <a:buBlip>
                <a:blip r:embed="rId5"/>
              </a:buBlip>
            </a:pPr>
            <a:r>
              <a:rPr lang="ru-RU" sz="2800" smtClean="0"/>
              <a:t>Обнародованное объявление о проведении собрания</a:t>
            </a:r>
          </a:p>
          <a:p>
            <a:pPr marL="609600" indent="-609600">
              <a:lnSpc>
                <a:spcPct val="80000"/>
              </a:lnSpc>
              <a:buFontTx/>
              <a:buBlip>
                <a:blip r:embed="rId5"/>
              </a:buBlip>
            </a:pPr>
            <a:r>
              <a:rPr lang="ru-RU" sz="2800" smtClean="0"/>
              <a:t>Предварительные мероприятия:</a:t>
            </a:r>
          </a:p>
          <a:p>
            <a:pPr marL="990600" lvl="1" indent="-533400">
              <a:lnSpc>
                <a:spcPct val="80000"/>
              </a:lnSpc>
              <a:buFontTx/>
              <a:buBlip>
                <a:blip r:embed="rId5"/>
              </a:buBlip>
            </a:pPr>
            <a:r>
              <a:rPr lang="ru-RU" sz="2400" smtClean="0"/>
              <a:t>Протоколы</a:t>
            </a:r>
          </a:p>
          <a:p>
            <a:pPr marL="990600" lvl="1" indent="-533400">
              <a:lnSpc>
                <a:spcPct val="80000"/>
              </a:lnSpc>
              <a:buFontTx/>
              <a:buBlip>
                <a:blip r:embed="rId5"/>
              </a:buBlip>
            </a:pPr>
            <a:r>
              <a:rPr lang="ru-RU" sz="2400" smtClean="0"/>
              <a:t>Регистрационные списки участников</a:t>
            </a:r>
          </a:p>
          <a:p>
            <a:pPr marL="990600" lvl="1" indent="-533400">
              <a:lnSpc>
                <a:spcPct val="80000"/>
              </a:lnSpc>
              <a:buFontTx/>
              <a:buBlip>
                <a:blip r:embed="rId5"/>
              </a:buBlip>
            </a:pPr>
            <a:r>
              <a:rPr lang="ru-RU" sz="2400" smtClean="0"/>
              <a:t>Фото/видео</a:t>
            </a:r>
          </a:p>
          <a:p>
            <a:pPr marL="609600" indent="-609600">
              <a:lnSpc>
                <a:spcPct val="80000"/>
              </a:lnSpc>
              <a:buFontTx/>
              <a:buBlip>
                <a:blip r:embed="rId5"/>
              </a:buBlip>
            </a:pPr>
            <a:r>
              <a:rPr lang="ru-RU" sz="2800" smtClean="0"/>
              <a:t>Листы заочного голосования, если это предусмотрено Положением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Рисунок 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6811963"/>
            <a:ext cx="10704513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CustomShape 1"/>
          <p:cNvSpPr/>
          <p:nvPr/>
        </p:nvSpPr>
        <p:spPr>
          <a:xfrm>
            <a:off x="360363" y="7124700"/>
            <a:ext cx="4094162" cy="21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2" name="CustomShape 4"/>
          <p:cNvSpPr/>
          <p:nvPr/>
        </p:nvSpPr>
        <p:spPr>
          <a:xfrm>
            <a:off x="9842500" y="7075488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1" name="CustomShape 1"/>
          <p:cNvSpPr/>
          <p:nvPr/>
        </p:nvSpPr>
        <p:spPr>
          <a:xfrm>
            <a:off x="242888" y="7075488"/>
            <a:ext cx="5162550" cy="260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1400">
                <a:solidFill>
                  <a:srgbClr val="FFFFFF"/>
                </a:solidFill>
                <a:latin typeface="Cambria" pitchFamily="18" charset="0"/>
              </a:rPr>
              <a:t>АДМИНИСТРАЦИЯ ГУБЕРНАТОРА НОВГОРОДСКОЙ ОБЛАСТИ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931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9075" y="6815138"/>
            <a:ext cx="668338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1" name="Rectangle 7"/>
          <p:cNvSpPr>
            <a:spLocks noGrp="1"/>
          </p:cNvSpPr>
          <p:nvPr>
            <p:ph type="title"/>
          </p:nvPr>
        </p:nvSpPr>
        <p:spPr>
          <a:xfrm>
            <a:off x="534988" y="301625"/>
            <a:ext cx="9623425" cy="1262063"/>
          </a:xfrm>
        </p:spPr>
        <p:txBody>
          <a:bodyPr/>
          <a:lstStyle/>
          <a:p>
            <a:r>
              <a:rPr lang="ru-RU" b="1" smtClean="0"/>
              <a:t>Конференция</a:t>
            </a:r>
          </a:p>
        </p:txBody>
      </p:sp>
      <p:sp>
        <p:nvSpPr>
          <p:cNvPr id="93192" name="Rectangle 8"/>
          <p:cNvSpPr>
            <a:spLocks noGrp="1"/>
          </p:cNvSpPr>
          <p:nvPr>
            <p:ph type="body" idx="4294967295"/>
          </p:nvPr>
        </p:nvSpPr>
        <p:spPr bwMode="auto">
          <a:xfrm>
            <a:off x="534988" y="1770063"/>
            <a:ext cx="9623425" cy="43846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ct val="80000"/>
              </a:lnSpc>
              <a:buFontTx/>
              <a:buBlip>
                <a:blip r:embed="rId5"/>
              </a:buBlip>
            </a:pPr>
            <a:r>
              <a:rPr lang="ru-RU" sz="2400" smtClean="0"/>
              <a:t>Положение о собраниях, конференциях граждан</a:t>
            </a:r>
          </a:p>
          <a:p>
            <a:pPr>
              <a:lnSpc>
                <a:spcPct val="80000"/>
              </a:lnSpc>
              <a:buFontTx/>
              <a:buBlip>
                <a:blip r:embed="rId5"/>
              </a:buBlip>
            </a:pPr>
            <a:r>
              <a:rPr lang="ru-RU" sz="2400" smtClean="0"/>
              <a:t>Справка о численности населения, обладающего избирательным правом</a:t>
            </a:r>
          </a:p>
          <a:p>
            <a:pPr>
              <a:lnSpc>
                <a:spcPct val="80000"/>
              </a:lnSpc>
              <a:buFontTx/>
              <a:buBlip>
                <a:blip r:embed="rId5"/>
              </a:buBlip>
            </a:pPr>
            <a:r>
              <a:rPr lang="ru-RU" sz="2400" smtClean="0"/>
              <a:t>Решение представительного органа МО о проведении конференции</a:t>
            </a:r>
          </a:p>
          <a:p>
            <a:pPr>
              <a:lnSpc>
                <a:spcPct val="80000"/>
              </a:lnSpc>
              <a:buFontTx/>
              <a:buBlip>
                <a:blip r:embed="rId5"/>
              </a:buBlip>
            </a:pPr>
            <a:r>
              <a:rPr lang="ru-RU" sz="2400" smtClean="0"/>
              <a:t>Обнародованное объявление о проведении  конференции</a:t>
            </a:r>
          </a:p>
          <a:p>
            <a:pPr>
              <a:lnSpc>
                <a:spcPct val="80000"/>
              </a:lnSpc>
              <a:buFontTx/>
              <a:buBlip>
                <a:blip r:embed="rId5"/>
              </a:buBlip>
            </a:pPr>
            <a:r>
              <a:rPr lang="ru-RU" sz="2400" smtClean="0"/>
              <a:t>Предварительные мероприятия по выбору делегатов:</a:t>
            </a:r>
          </a:p>
          <a:p>
            <a:pPr lvl="1">
              <a:lnSpc>
                <a:spcPct val="80000"/>
              </a:lnSpc>
              <a:buFontTx/>
              <a:buBlip>
                <a:blip r:embed="rId5"/>
              </a:buBlip>
            </a:pPr>
            <a:r>
              <a:rPr lang="ru-RU" sz="2000" smtClean="0"/>
              <a:t>Протоколы</a:t>
            </a:r>
          </a:p>
          <a:p>
            <a:pPr lvl="1">
              <a:lnSpc>
                <a:spcPct val="80000"/>
              </a:lnSpc>
              <a:buFontTx/>
              <a:buBlip>
                <a:blip r:embed="rId5"/>
              </a:buBlip>
            </a:pPr>
            <a:r>
              <a:rPr lang="ru-RU" sz="2000" smtClean="0"/>
              <a:t>Регистрационные списки участников</a:t>
            </a:r>
          </a:p>
          <a:p>
            <a:pPr lvl="1">
              <a:lnSpc>
                <a:spcPct val="80000"/>
              </a:lnSpc>
              <a:buFontTx/>
              <a:buBlip>
                <a:blip r:embed="rId5"/>
              </a:buBlip>
            </a:pPr>
            <a:r>
              <a:rPr lang="ru-RU" sz="2000" smtClean="0"/>
              <a:t>Фото/видео</a:t>
            </a:r>
          </a:p>
          <a:p>
            <a:pPr lvl="1">
              <a:lnSpc>
                <a:spcPct val="80000"/>
              </a:lnSpc>
              <a:buFontTx/>
              <a:buBlip>
                <a:blip r:embed="rId5"/>
              </a:buBlip>
            </a:pPr>
            <a:r>
              <a:rPr lang="ru-RU" sz="2000" smtClean="0"/>
              <a:t>Норма представительства (квота)</a:t>
            </a:r>
          </a:p>
          <a:p>
            <a:pPr>
              <a:lnSpc>
                <a:spcPct val="80000"/>
              </a:lnSpc>
              <a:buFontTx/>
              <a:buBlip>
                <a:blip r:embed="rId5"/>
              </a:buBlip>
            </a:pPr>
            <a:r>
              <a:rPr lang="ru-RU" sz="2400" smtClean="0"/>
              <a:t>Листы заочного голосования, если это предусмотрено Положением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Рисунок 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6811963"/>
            <a:ext cx="10704513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CustomShape 1"/>
          <p:cNvSpPr/>
          <p:nvPr/>
        </p:nvSpPr>
        <p:spPr>
          <a:xfrm>
            <a:off x="360363" y="7124700"/>
            <a:ext cx="4094162" cy="21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2" name="CustomShape 4"/>
          <p:cNvSpPr/>
          <p:nvPr/>
        </p:nvSpPr>
        <p:spPr>
          <a:xfrm>
            <a:off x="9842500" y="7075488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1" name="CustomShape 1"/>
          <p:cNvSpPr/>
          <p:nvPr/>
        </p:nvSpPr>
        <p:spPr>
          <a:xfrm>
            <a:off x="242888" y="7075488"/>
            <a:ext cx="5162550" cy="260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1400">
                <a:solidFill>
                  <a:srgbClr val="FFFFFF"/>
                </a:solidFill>
                <a:latin typeface="Cambria" pitchFamily="18" charset="0"/>
              </a:rPr>
              <a:t>АДМИНИСТРАЦИЯ ГУБЕРНАТОРА НОВГОРОДСКОЙ ОБЛАСТИ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809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9075" y="6815138"/>
            <a:ext cx="668338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3" name="Rectangle 7"/>
          <p:cNvSpPr>
            <a:spLocks noGrp="1"/>
          </p:cNvSpPr>
          <p:nvPr>
            <p:ph type="title"/>
          </p:nvPr>
        </p:nvSpPr>
        <p:spPr>
          <a:xfrm>
            <a:off x="534988" y="301625"/>
            <a:ext cx="9623425" cy="1262063"/>
          </a:xfrm>
        </p:spPr>
        <p:txBody>
          <a:bodyPr/>
          <a:lstStyle/>
          <a:p>
            <a:r>
              <a:rPr lang="ru-RU" b="1" smtClean="0"/>
              <a:t>Опрос граждан</a:t>
            </a:r>
          </a:p>
        </p:txBody>
      </p:sp>
      <p:sp>
        <p:nvSpPr>
          <p:cNvPr id="80904" name="Rectangle 8"/>
          <p:cNvSpPr>
            <a:spLocks noGrp="1"/>
          </p:cNvSpPr>
          <p:nvPr>
            <p:ph type="body" idx="4294967295"/>
          </p:nvPr>
        </p:nvSpPr>
        <p:spPr bwMode="auto">
          <a:xfrm>
            <a:off x="534988" y="1770063"/>
            <a:ext cx="9623425" cy="43846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ct val="80000"/>
              </a:lnSpc>
              <a:buFontTx/>
              <a:buBlip>
                <a:blip r:embed="rId5"/>
              </a:buBlip>
            </a:pPr>
            <a:r>
              <a:rPr lang="ru-RU" sz="2800" smtClean="0"/>
              <a:t>Устав МО или нормативный правовой акт представительного органа МО</a:t>
            </a:r>
          </a:p>
          <a:p>
            <a:pPr>
              <a:lnSpc>
                <a:spcPct val="80000"/>
              </a:lnSpc>
              <a:buFontTx/>
              <a:buBlip>
                <a:blip r:embed="rId5"/>
              </a:buBlip>
            </a:pPr>
            <a:r>
              <a:rPr lang="ru-RU" sz="2800" smtClean="0"/>
              <a:t>Решение о назначении опроса:</a:t>
            </a:r>
          </a:p>
          <a:p>
            <a:pPr lvl="1">
              <a:lnSpc>
                <a:spcPct val="80000"/>
              </a:lnSpc>
              <a:buFontTx/>
              <a:buBlip>
                <a:blip r:embed="rId5"/>
              </a:buBlip>
            </a:pPr>
            <a:r>
              <a:rPr lang="ru-RU" sz="2400" smtClean="0"/>
              <a:t>Дата и сроки проведения опроса</a:t>
            </a:r>
          </a:p>
          <a:p>
            <a:pPr lvl="1">
              <a:lnSpc>
                <a:spcPct val="80000"/>
              </a:lnSpc>
              <a:buFontTx/>
              <a:buBlip>
                <a:blip r:embed="rId5"/>
              </a:buBlip>
            </a:pPr>
            <a:r>
              <a:rPr lang="ru-RU" sz="2400" smtClean="0"/>
              <a:t>Формулировка вопросов, предлагаемых для проведения опроса</a:t>
            </a:r>
          </a:p>
          <a:p>
            <a:pPr lvl="1">
              <a:lnSpc>
                <a:spcPct val="80000"/>
              </a:lnSpc>
              <a:buFontTx/>
              <a:buBlip>
                <a:blip r:embed="rId5"/>
              </a:buBlip>
            </a:pPr>
            <a:r>
              <a:rPr lang="ru-RU" sz="2400" smtClean="0"/>
              <a:t>Методика проведения опроса</a:t>
            </a:r>
          </a:p>
          <a:p>
            <a:pPr lvl="1">
              <a:lnSpc>
                <a:spcPct val="80000"/>
              </a:lnSpc>
              <a:buFontTx/>
              <a:buBlip>
                <a:blip r:embed="rId5"/>
              </a:buBlip>
            </a:pPr>
            <a:r>
              <a:rPr lang="ru-RU" sz="2400" smtClean="0"/>
              <a:t>Методика проведения опроса</a:t>
            </a:r>
          </a:p>
          <a:p>
            <a:pPr lvl="1">
              <a:lnSpc>
                <a:spcPct val="80000"/>
              </a:lnSpc>
              <a:buFontTx/>
              <a:buBlip>
                <a:blip r:embed="rId5"/>
              </a:buBlip>
            </a:pPr>
            <a:r>
              <a:rPr lang="ru-RU" sz="2400" smtClean="0"/>
              <a:t>Форма опросного листа</a:t>
            </a:r>
          </a:p>
          <a:p>
            <a:pPr lvl="1">
              <a:lnSpc>
                <a:spcPct val="80000"/>
              </a:lnSpc>
              <a:buFontTx/>
              <a:buBlip>
                <a:blip r:embed="rId5"/>
              </a:buBlip>
            </a:pPr>
            <a:r>
              <a:rPr lang="en-US" sz="2400" smtClean="0"/>
              <a:t>Min</a:t>
            </a:r>
            <a:r>
              <a:rPr lang="ru-RU" sz="2400" smtClean="0"/>
              <a:t> численность жителей МО, участвующих в опросе</a:t>
            </a:r>
          </a:p>
          <a:p>
            <a:pPr>
              <a:lnSpc>
                <a:spcPct val="80000"/>
              </a:lnSpc>
              <a:buFontTx/>
              <a:buBlip>
                <a:blip r:embed="rId5"/>
              </a:buBlip>
            </a:pPr>
            <a:r>
              <a:rPr lang="ru-RU" sz="2800" smtClean="0"/>
              <a:t>Решение об утверждении итогов опроса</a:t>
            </a:r>
          </a:p>
          <a:p>
            <a:pPr>
              <a:lnSpc>
                <a:spcPct val="80000"/>
              </a:lnSpc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11074</TotalTime>
  <Words>549</Words>
  <Application>Microsoft Office PowerPoint</Application>
  <PresentationFormat>Произвольный</PresentationFormat>
  <Paragraphs>163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Calibri</vt:lpstr>
      <vt:lpstr>Cambria</vt:lpstr>
      <vt:lpstr>Office Theme</vt:lpstr>
      <vt:lpstr>Office Theme</vt:lpstr>
      <vt:lpstr>Слайд 1</vt:lpstr>
      <vt:lpstr>ППМИ-2018. План-график реализации</vt:lpstr>
      <vt:lpstr>Требования, предъявляемые к собранию населения ППМИ</vt:lpstr>
      <vt:lpstr>Обсуждение вопросов местного значения</vt:lpstr>
      <vt:lpstr>Обсуждение вопросов местного значения</vt:lpstr>
      <vt:lpstr>Обсуждение вопросов местного значения</vt:lpstr>
      <vt:lpstr>Собрание граждан (представителей, если это предусмотрено Положением)</vt:lpstr>
      <vt:lpstr>Конференция</vt:lpstr>
      <vt:lpstr>Опрос граждан</vt:lpstr>
      <vt:lpstr>Собрание целевой группы</vt:lpstr>
      <vt:lpstr>Из Положения о собраниях, конференциях N-ного муниципального образования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Танечка</dc:creator>
  <cp:lastModifiedBy>User</cp:lastModifiedBy>
  <cp:revision>171</cp:revision>
  <dcterms:created xsi:type="dcterms:W3CDTF">2017-03-10T15:25:40Z</dcterms:created>
  <dcterms:modified xsi:type="dcterms:W3CDTF">2018-02-14T20:23:46Z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reated">
    <vt:filetime>2017-03-03T00:00:00Z</vt:filetime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astSaved">
    <vt:filetime>2017-03-10T00:00:00Z</vt:filetime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17</vt:i4>
  </property>
  <property fmtid="{D5CDD505-2E9C-101B-9397-08002B2CF9AE}" pid="10" name="PresentationFormat">
    <vt:lpwstr>Произвольный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22</vt:i4>
  </property>
</Properties>
</file>