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1" r:id="rId9"/>
    <p:sldId id="266" r:id="rId10"/>
    <p:sldId id="267" r:id="rId11"/>
    <p:sldId id="272" r:id="rId12"/>
    <p:sldId id="275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76555"/>
    <a:srgbClr val="000066"/>
    <a:srgbClr val="660066"/>
    <a:srgbClr val="9933FF"/>
    <a:srgbClr val="008000"/>
    <a:srgbClr val="666699"/>
    <a:srgbClr val="00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6092" autoAdjust="0"/>
  </p:normalViewPr>
  <p:slideViewPr>
    <p:cSldViewPr>
      <p:cViewPr varScale="1">
        <p:scale>
          <a:sx n="100" d="100"/>
          <a:sy n="100" d="100"/>
        </p:scale>
        <p:origin x="-19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305555555555559"/>
                  <c:y val="-0.541683836125042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9476,3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24038835423356E-2"/>
                  <c:y val="-8.95566313732572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617,0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406447457956789E-2"/>
                  <c:y val="-5.44938171169320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1695,0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82169242733556E-3"/>
                  <c:y val="-1.61678299181854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безвозмездные поступления</c:v>
                </c:pt>
                <c:pt idx="1">
                  <c:v>акцизы 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7215.2</c:v>
                </c:pt>
                <c:pt idx="1">
                  <c:v>514</c:v>
                </c:pt>
                <c:pt idx="2">
                  <c:v>2030</c:v>
                </c:pt>
                <c:pt idx="3">
                  <c:v>31.5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0484470691163621E-2"/>
                  <c:y val="-0.152882014896964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4332,0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78584621366774E-2"/>
                  <c:y val="-6.40346302137820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115,1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6016331291897E-2"/>
                  <c:y val="2.14702990851394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209341887819591E-2"/>
                  <c:y val="-2.08054603070379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1907,5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265432098765493E-3"/>
                  <c:y val="0.137424764150801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3323,0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94621852823963E-2"/>
                  <c:y val="-1.67919451962538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090478273549193E-2"/>
                  <c:y val="5.85230705878976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1871,1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7820671721590374E-2"/>
                  <c:y val="1.228135623899922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160,8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9097404491105477E-2"/>
                  <c:y val="-1.67383647695249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жилищно-коммунальное хозяйство</c:v>
                </c:pt>
                <c:pt idx="5">
                  <c:v>молодежная политика</c:v>
                </c:pt>
                <c:pt idx="6">
                  <c:v>развитие культуры на территории поселения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'[Диаграмма в Microsoft Office Word]Лист1'!$B$2:$B$10</c:f>
              <c:numCache>
                <c:formatCode>General</c:formatCode>
                <c:ptCount val="9"/>
                <c:pt idx="0">
                  <c:v>3593.6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1883.1</c:v>
                </c:pt>
                <c:pt idx="5">
                  <c:v>3</c:v>
                </c:pt>
                <c:pt idx="6">
                  <c:v>1411</c:v>
                </c:pt>
                <c:pt idx="7">
                  <c:v>92.1</c:v>
                </c:pt>
                <c:pt idx="8">
                  <c:v>9.3000000000000007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13653154466801"/>
          <c:y val="9.1275962676717726E-2"/>
          <c:w val="0.32660420919607352"/>
          <c:h val="0.8250938209326084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4949025469038575E-2"/>
                  <c:y val="-4.30838696648645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133,3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93192864780791E-2"/>
                  <c:y val="-7.93740470260141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115,1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056199572275694E-2"/>
                  <c:y val="-3.25515254985513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90140468552582E-2"/>
                  <c:y val="-0.135458685808965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1907,0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093017886653134E-2"/>
                  <c:y val="-4.34004873658931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938040731019782E-2"/>
                  <c:y val="8.64945206136241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99527316029941E-2"/>
                  <c:y val="3.29145421648387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3323,0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2138986098959903E-3"/>
                  <c:y val="-6.1228074555624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1871,1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Word]Лист1'!$D$2:$D$9</c:f>
              <c:strCache>
                <c:ptCount val="8"/>
                <c:pt idx="0">
                  <c:v>резервный фонд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управление муниципальным имуществом и земельными ресурсами поселения </c:v>
                </c:pt>
                <c:pt idx="5">
                  <c:v>уплата налогов, сборов и иных платежей</c:v>
                </c:pt>
                <c:pt idx="6">
                  <c:v>благоустройство</c:v>
                </c:pt>
                <c:pt idx="7">
                  <c:v>развитие культуры на территории поселения </c:v>
                </c:pt>
              </c:strCache>
            </c:strRef>
          </c:cat>
          <c:val>
            <c:numRef>
              <c:f>'[Диаграмма в Microsoft Office Word]Лист1'!$E$2:$E$9</c:f>
              <c:numCache>
                <c:formatCode>General</c:formatCode>
                <c:ptCount val="8"/>
                <c:pt idx="0">
                  <c:v>113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12</c:v>
                </c:pt>
                <c:pt idx="5">
                  <c:v>1</c:v>
                </c:pt>
                <c:pt idx="6">
                  <c:v>1883.1</c:v>
                </c:pt>
                <c:pt idx="7">
                  <c:v>1411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413653154466801"/>
          <c:y val="0"/>
          <c:w val="0.33586346845533238"/>
          <c:h val="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0"/>
      <c:perspective val="30"/>
    </c:view3D>
    <c:plotArea>
      <c:layout>
        <c:manualLayout>
          <c:layoutTarget val="inner"/>
          <c:xMode val="edge"/>
          <c:yMode val="edge"/>
          <c:x val="0.15660184237461616"/>
          <c:y val="0.162313432835821"/>
          <c:w val="0.53019447287615162"/>
          <c:h val="0.602611940298507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Pt>
            <c:idx val="0"/>
            <c:spPr>
              <a:solidFill>
                <a:srgbClr val="5B9BD5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1"/>
            <c:spPr>
              <a:solidFill>
                <a:srgbClr val="ED7D31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2"/>
            <c:spPr>
              <a:solidFill>
                <a:srgbClr val="A5A5A5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3"/>
            <c:spPr>
              <a:solidFill>
                <a:srgbClr val="FFC000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4"/>
            <c:spPr>
              <a:solidFill>
                <a:srgbClr val="4472C4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55555555555550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174,0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0"/>
                  <c:y val="9.57614307438415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1630,0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2"/>
              <c:layout>
                <c:manualLayout>
                  <c:x val="6.5359477124182757E-3"/>
                  <c:y val="0.103525871074423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20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1.1437908496732024E-2"/>
                  <c:y val="9.31732839669808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104,0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-7.56575190817457E-2"/>
                  <c:y val="3.284955807703503E-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1365,0</a:t>
                    </a:r>
                    <a:endParaRPr lang="ru-RU" dirty="0"/>
                  </a:p>
                </c:rich>
              </c:tx>
              <c:dLblPos val="bestFit"/>
            </c:dLbl>
            <c:spPr>
              <a:noFill/>
              <a:ln w="2539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22223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</c:dLbls>
          <c:cat>
            <c:strRef>
              <c:f>Лист1!$A$2:$A$6</c:f>
              <c:strCache>
                <c:ptCount val="5"/>
                <c:pt idx="0">
                  <c:v>уборка и озеленение</c:v>
                </c:pt>
                <c:pt idx="1">
                  <c:v>освещение улиц</c:v>
                </c:pt>
                <c:pt idx="2">
                  <c:v>содержание и ремонт мест захоронения</c:v>
                </c:pt>
                <c:pt idx="3">
                  <c:v>устойчивое развитие территории</c:v>
                </c:pt>
                <c:pt idx="4">
                  <c:v>комплексное развитие территории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</c:v>
                </c:pt>
                <c:pt idx="1">
                  <c:v>1100</c:v>
                </c:pt>
                <c:pt idx="2">
                  <c:v>20</c:v>
                </c:pt>
                <c:pt idx="3">
                  <c:v>220</c:v>
                </c:pt>
                <c:pt idx="4">
                  <c:v>545.70000000000005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74021230248252234"/>
          <c:y val="8.9558310808163941E-2"/>
          <c:w val="0.25978769751747771"/>
          <c:h val="0.80768127864613959"/>
        </c:manualLayout>
      </c:layout>
      <c:spPr>
        <a:noFill/>
        <a:ln w="2539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E42D35-9C8D-4271-BF2B-59524C1B8BB7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8D53DC-5444-475F-B7DF-90E91A4C1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4579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3454A4-829E-4BDC-AA84-2BEBE3AACE1E}" type="slidenum">
              <a:rPr lang="ru-RU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5C5680-6604-4B1B-B3E1-9BC32DE48C0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D53DC-5444-475F-B7DF-90E91A4C17E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D53DC-5444-475F-B7DF-90E91A4C17E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9310-ADE8-4E60-B596-E4641ACC1DEF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D387-07B4-428F-AC9C-7795A100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82D0-1266-4EBE-A5ED-8D5B87768DAE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631AB-22F9-4821-A955-22193CFF4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C770A-19B0-4053-A01B-D4BE1931EA7D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C31E-42A0-46D3-97AB-49E8F13A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11C2-36D0-4052-8124-896ABD8205BC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41A70-CD0C-4BDA-963C-7A05F893C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D943-8243-4783-98D6-9D64369995A7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AEB2-CAB1-46BA-937A-3F22693C1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1528-3022-4B24-9FDC-BE6FB9753240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5B73-BFBB-4C2B-879F-96B241E5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783D-D24D-4CBD-A0C8-66741445E672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9221-321B-4CB0-B9E1-9C06423B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A91E-1603-4BA0-924C-8E8D97892FD9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C78D-7617-4ED4-AE74-F9C729E1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6FBB-98A2-4683-8987-243C62B70AC0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2115-75CE-47CC-84E4-45E5CA649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1595-EDC5-4743-B678-EBA9455727E0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AB8F-E0C3-4FF7-B7AA-3234AB295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C0662-3085-414D-872A-0F5494AD0832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2AA67-5D7A-44E9-8AB1-B95D9F887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4C9590-9C1F-4CB8-A43B-E8D6912F3F23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AF4378-ACC4-401C-A168-A616F4D6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C2E4">
            <a:alpha val="1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ollege.uniyar.ac.ru/images/%D0%B0%D0%B1%D0%B8%D1%82%D1%83%D1%80%D0%B8%D0%B5%D0%BD%D1%82%D0%B0%D0%BC/%D1%81%D0%BF%D0%B5%D1%86%D0%B8%D0%B0%D0%BB%D1%8C%D0%BD%D0%BE%D1%81%D1%82%D0%B8/%D0%AD%D0%BA%D0%BE%D0%BD%D0%BE%D0%BC%D0%B8%D0%BA%D0%B0_%D0%B8_%D0%B1%D1%83%D1%85%D0%B3%D0%B0%D0%BB%D1%82%D0%B5%D1%80%D1%81%D0%BA%D0%B8%D0%B9_%D1%83%D1%87%D0%B5%D1%82_%D0%BF%D0%BE_%D0%BE%D1%82%D1%80%D0%B0%D1%81%D0%BB%D1%8F%D0%B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85800" y="76200"/>
            <a:ext cx="8458200" cy="2819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Медниковского сельского поселения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6383338" y="1390650"/>
            <a:ext cx="427037" cy="206057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2444750" y="1347788"/>
            <a:ext cx="409575" cy="20669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32766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Муниципальные программы 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62%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38800" y="33528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Не программные мероприятия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38%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1200" y="196850"/>
            <a:ext cx="59436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Медниковского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9600" y="228600"/>
            <a:ext cx="82296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Медниковского сельского поселения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(тыс. руб.)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500" y="228600"/>
            <a:ext cx="80010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благоустройства территории поселения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(тыс. руб.)</a:t>
            </a:r>
          </a:p>
        </p:txBody>
      </p:sp>
      <p:graphicFrame>
        <p:nvGraphicFramePr>
          <p:cNvPr id="4" name="Объект 8"/>
          <p:cNvGraphicFramePr>
            <a:graphicFrameLocks noGrp="1"/>
          </p:cNvGraphicFramePr>
          <p:nvPr>
            <p:ph idx="1"/>
          </p:nvPr>
        </p:nvGraphicFramePr>
        <p:xfrm>
          <a:off x="-1117600" y="1473200"/>
          <a:ext cx="1039971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3ACC2-A615-4194-8560-631E49785ED7}" type="slidenum">
              <a:rPr lang="ru-RU" altLang="en-US"/>
              <a:pPr>
                <a:defRPr/>
              </a:pPr>
              <a:t>13</a:t>
            </a:fld>
            <a:endParaRPr lang="ru-RU" altLang="en-US" dirty="0"/>
          </a:p>
        </p:txBody>
      </p:sp>
      <p:graphicFrame>
        <p:nvGraphicFramePr>
          <p:cNvPr id="28719" name="Group 47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785225" cy="5838825"/>
        </p:xfrm>
        <a:graphic>
          <a:graphicData uri="http://schemas.openxmlformats.org/drawingml/2006/table">
            <a:tbl>
              <a:tblPr/>
              <a:tblGrid>
                <a:gridCol w="6162675"/>
                <a:gridCol w="960437"/>
                <a:gridCol w="815975"/>
                <a:gridCol w="846138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тыс. руб. 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2024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тыс. руб. 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2025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тыс. руб. 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благоустройства территории и содержания объектов внешнего благоустройства на территории Медниковского сельского поселения на 2022-2025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годы: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3323,0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1854,0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1754,0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Уборка и озеленение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территории Медниковского сельского поселения на 2022-2025 годы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Комплексное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сельских территорий в Медниковском сельском поселения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1365,0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Освещение улиц на территории Медниковского сельского поселения на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2022-2025 годы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1630,0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Развитие </a:t>
                      </a: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территории Медниковского сельского поселения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Содержание и ремонт мест захоронения на территории Медниковского сельского поселения на 2022-2025 годы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Обустройство контейнерных площадок для накопления твердых коммунальных отходов </a:t>
                      </a: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территории Медниковского сельского поселения на 2022-2025 годы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10,0</a:t>
                      </a: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Совершенствование и содержание автомобильных дорог общего пользования местного значения на территории  Медниковского сельского поселения на 2022-2025 годы 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1907,0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1509,0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1558,9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малого и среднего предпринимательства в Медниковском сельском поселении на 2022-2025 годы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247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культуры на территории Медниковского сельского поселения на 2022-2025 годы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1871,1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1453,0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1448,3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Управление муниципальным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имуществом, использование и охрана земель Медниковского сельского поселения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2022-2025 годы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информационного общества Медниковского сельского поселения на 2022-2025 годы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Повышение эффективности бюджетных расходов Медниковского сельского поселения на 2022-2025 годы</a:t>
                      </a: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5633" y="228600"/>
            <a:ext cx="8229600" cy="639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2009C7"/>
                </a:solidFill>
              </a:rPr>
              <a:t/>
            </a:r>
            <a:br>
              <a:rPr lang="ru-RU" sz="2800" b="1" dirty="0" smtClean="0">
                <a:solidFill>
                  <a:srgbClr val="2009C7"/>
                </a:solidFill>
              </a:rPr>
            </a:b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b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Объект 10"/>
          <p:cNvGraphicFramePr>
            <a:graphicFrameLocks noGrp="1"/>
          </p:cNvGraphicFramePr>
          <p:nvPr>
            <p:ph idx="1"/>
          </p:nvPr>
        </p:nvGraphicFramePr>
        <p:xfrm>
          <a:off x="927100" y="1681163"/>
          <a:ext cx="7813675" cy="5181600"/>
        </p:xfrm>
        <a:graphic>
          <a:graphicData uri="http://schemas.openxmlformats.org/presentationml/2006/ole">
            <p:oleObj spid="_x0000_s29698" name="Worksheet" r:id="rId4" imgW="8848745" imgH="5867370" progId="Excel.Sheet.8">
              <p:embed/>
            </p:oleObj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09600" y="228600"/>
            <a:ext cx="82296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Дорожный фонд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Медниковского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2023 - 2025 г.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s://us.123rf.com/450wm/givaga/givaga1301/givaga130100002/17161727-%D0%94%D0%B5%D0%BD%D0%B5%D0%B3-%D0%B2-%D1%81%D1%83%D0%BC%D0%BA%D0%B5.jpg?ver=6"/>
          <p:cNvPicPr>
            <a:picLocks noChangeAspect="1" noChangeArrowheads="1"/>
          </p:cNvPicPr>
          <p:nvPr/>
        </p:nvPicPr>
        <p:blipFill>
          <a:blip r:embed="rId3"/>
          <a:srcRect b="13702"/>
          <a:stretch>
            <a:fillRect/>
          </a:stretch>
        </p:blipFill>
        <p:spPr bwMode="auto">
          <a:xfrm>
            <a:off x="7445375" y="5418138"/>
            <a:ext cx="16986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b="1" dirty="0" smtClean="0">
                <a:solidFill>
                  <a:srgbClr val="002060"/>
                </a:solidFill>
              </a:rPr>
              <a:t>Бюджет для граждан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400" dirty="0" smtClean="0">
                <a:solidFill>
                  <a:srgbClr val="002060"/>
                </a:solidFill>
              </a:rPr>
              <a:t>                                                                                    (статья 6 Бюджетного Кодекса Российской Федерации)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sz="2400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" y="12954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2098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Рассмотрение проекта бюджета на очередной финансовый год и </a:t>
            </a:r>
            <a:r>
              <a:rPr lang="ru-RU" altLang="en-US" sz="1700" dirty="0" smtClean="0">
                <a:solidFill>
                  <a:srgbClr val="002060"/>
                </a:solidFill>
              </a:rPr>
              <a:t>плановый период</a:t>
            </a:r>
            <a:endParaRPr lang="ru-RU" altLang="en-US" sz="17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400" y="31242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бюджета на очередной финансовый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0386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Исполнение бюджета текущего финансового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3400" y="5029200"/>
            <a:ext cx="82296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Формирование отчётности об исполнении бюджета предыдущего финансового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3400" y="5867400"/>
            <a:ext cx="82296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 отчёта об исполнении бюджета  предыдущего финансового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1200" y="457200"/>
            <a:ext cx="49530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67200" y="18288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67200" y="27432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67200" y="36576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67200" y="45720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54864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27225" y="304800"/>
            <a:ext cx="52578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</a:rPr>
              <a:t>Бюджет для граждан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362200"/>
            <a:ext cx="2819400" cy="25146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Доходы</a:t>
            </a:r>
            <a:r>
              <a:rPr lang="ru-RU" sz="2800" dirty="0">
                <a:solidFill>
                  <a:srgbClr val="FFFF00"/>
                </a:solidFill>
              </a:rPr>
              <a:t>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поступления</a:t>
            </a:r>
            <a:r>
              <a:rPr lang="ru-RU" altLang="en-US" sz="2800" dirty="0">
                <a:solidFill>
                  <a:srgbClr val="FFFF00"/>
                </a:solidFill>
              </a:rPr>
              <a:t> денежных средств в бюджет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9975" y="2362200"/>
            <a:ext cx="2743200" cy="25908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FFFF00"/>
                </a:solidFill>
              </a:rPr>
              <a:t>Расходы</a:t>
            </a:r>
            <a:r>
              <a:rPr lang="ru-RU" altLang="en-US" sz="2800" dirty="0">
                <a:solidFill>
                  <a:srgbClr val="FFFF00"/>
                </a:solidFill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выплаты</a:t>
            </a:r>
            <a:r>
              <a:rPr lang="ru-RU" altLang="en-US" sz="2800" dirty="0">
                <a:solidFill>
                  <a:srgbClr val="FFFF00"/>
                </a:solidFill>
              </a:rPr>
              <a:t> из бюджета денежных средств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62200" y="1066800"/>
            <a:ext cx="1981200" cy="1219200"/>
          </a:xfrm>
          <a:prstGeom prst="straightConnector1">
            <a:avLst/>
          </a:prstGeom>
          <a:ln w="698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60863" y="1066800"/>
            <a:ext cx="2286000" cy="121920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AutoShape 2" descr="http://ru.stockfresh.com/thumbs/jirkaejc/227049_%D0%BC%D0%BE%D0%BD%D0%B5%D1%82%D0%B0%D0%BC%D0%B8-%D1%84%D0%BE%D0%BD-%D1%84%D0%BE%D1%82%D0%BE-%D0%B2%D1%8B%D1%81%D1%82%D1%80%D0%B5%D0%BB-%D0%B1%D0%B8%D0%B7%D0%BD%D0%B5%D1%81%D0%B0-%D0%BF%D1%83%D1%82%D0%B5%D1%88%D0%B5%D1%81%D1%82%D0%B2%D0%B8%D1%8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AutoShape 7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AutoShape 9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AutoShape 11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9" name="Picture 2" descr="http://900igr.net/up/datas/182398/023.jpg"/>
          <p:cNvPicPr>
            <a:picLocks noChangeAspect="1" noChangeArrowheads="1"/>
          </p:cNvPicPr>
          <p:nvPr/>
        </p:nvPicPr>
        <p:blipFill>
          <a:blip r:embed="rId2"/>
          <a:srcRect l="12436" t="13818" r="10881"/>
          <a:stretch>
            <a:fillRect/>
          </a:stretch>
        </p:blipFill>
        <p:spPr bwMode="auto">
          <a:xfrm>
            <a:off x="3200400" y="3505200"/>
            <a:ext cx="2819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65news.biz/uploads/posts/2015-10/1445863544_dengi-lyubyat-schet.jpg"/>
          <p:cNvPicPr>
            <a:picLocks noChangeAspect="1" noChangeArrowheads="1"/>
          </p:cNvPicPr>
          <p:nvPr/>
        </p:nvPicPr>
        <p:blipFill>
          <a:blip r:embed="rId2"/>
          <a:srcRect t="2283" b="13242"/>
          <a:stretch>
            <a:fillRect/>
          </a:stretch>
        </p:blipFill>
        <p:spPr bwMode="auto">
          <a:xfrm>
            <a:off x="2209800" y="36576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600200" y="381000"/>
            <a:ext cx="58674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228600" y="28194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Дефицит</a:t>
            </a:r>
            <a:r>
              <a:rPr lang="ru-RU" altLang="en-US" sz="2800" dirty="0">
                <a:solidFill>
                  <a:srgbClr val="FFFF00"/>
                </a:solidFill>
              </a:rPr>
              <a:t> (расходы больше доходов)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24600" y="29718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sz="2400" dirty="0">
                <a:solidFill>
                  <a:srgbClr val="FFFF00"/>
                </a:solidFill>
              </a:rPr>
              <a:t> (доходы больше расходов)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1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Расходы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0800" y="1371600"/>
            <a:ext cx="2438400" cy="8382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Дефицит</a:t>
            </a:r>
            <a:r>
              <a:rPr lang="ru-RU" altLang="en-US" dirty="0"/>
              <a:t> (</a:t>
            </a:r>
            <a:r>
              <a:rPr lang="ru-RU" altLang="en-US" sz="28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0400" y="1676400"/>
            <a:ext cx="2286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67400" y="16002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7400" y="17526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00200" y="304800"/>
            <a:ext cx="59436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 b="1">
              <a:solidFill>
                <a:srgbClr val="66006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</a:rPr>
              <a:t>ДОХОДЫ БЮДЖЕТА ПОСЕЛЕНИЯ</a:t>
            </a:r>
          </a:p>
          <a:p>
            <a:pPr algn="ctr">
              <a:defRPr/>
            </a:pPr>
            <a:endParaRPr lang="ru-RU">
              <a:solidFill>
                <a:srgbClr val="66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905000"/>
            <a:ext cx="2590800" cy="16764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b="1" dirty="0">
                <a:solidFill>
                  <a:srgbClr val="2009C7"/>
                </a:solidFill>
              </a:rPr>
              <a:t>Налоговые доходы </a:t>
            </a:r>
            <a:r>
              <a:rPr lang="ru-RU" altLang="en-US" sz="2400" dirty="0">
                <a:solidFill>
                  <a:srgbClr val="2009C7"/>
                </a:solidFill>
              </a:rPr>
              <a:t>(поступления от уплаты налогов)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sz="2000" b="1" dirty="0">
              <a:solidFill>
                <a:srgbClr val="0D0D0D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Неналоговые доходы </a:t>
            </a:r>
            <a:r>
              <a:rPr lang="ru-RU" altLang="en-US" sz="2000" dirty="0">
                <a:solidFill>
                  <a:srgbClr val="2009C7"/>
                </a:solidFill>
              </a:rPr>
              <a:t>(поступления от уплаты прочих пошлин, сборов)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dirty="0">
                <a:solidFill>
                  <a:srgbClr val="2009C7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8288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672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104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25" y="3886200"/>
            <a:ext cx="2500313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Char char="•"/>
              <a:defRPr/>
            </a:pPr>
            <a:r>
              <a:rPr lang="ru-RU" altLang="en-US" sz="1400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Arial" charset="0"/>
              <a:buNone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3886200"/>
            <a:ext cx="2643188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Доходы от </a:t>
            </a:r>
            <a:r>
              <a:rPr lang="ru-RU" altLang="en-US" sz="1600" dirty="0" smtClean="0">
                <a:solidFill>
                  <a:srgbClr val="0D0D0D"/>
                </a:solidFill>
              </a:rPr>
              <a:t>прочих неналоговых доходов бюджетов сельских поселений</a:t>
            </a:r>
            <a:endParaRPr lang="ru-RU" altLang="en-US" sz="1600" dirty="0">
              <a:solidFill>
                <a:srgbClr val="0D0D0D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8400" y="3810000"/>
            <a:ext cx="2571750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Дотации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Субсидии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Субвенции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мещающий текст 2"/>
          <p:cNvSpPr>
            <a:spLocks noGrp="1" noChangeArrowheads="1"/>
          </p:cNvSpPr>
          <p:nvPr>
            <p:ph type="body" idx="1"/>
          </p:nvPr>
        </p:nvSpPr>
        <p:spPr>
          <a:xfrm>
            <a:off x="71438" y="1535113"/>
            <a:ext cx="3252787" cy="6397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1900" smtClean="0"/>
              <a:t>Динамика налоговых и неналоговых поступлений</a:t>
            </a:r>
            <a:endParaRPr lang="ru-RU" altLang="en-US" sz="1300" smtClean="0"/>
          </a:p>
        </p:txBody>
      </p:sp>
      <p:sp>
        <p:nvSpPr>
          <p:cNvPr id="15363" name="Замещающий 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5705475" y="1535113"/>
            <a:ext cx="3238500" cy="6397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Динамика безвозмездных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поступлений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2133600" cy="365125"/>
          </a:xfrm>
        </p:spPr>
        <p:txBody>
          <a:bodyPr/>
          <a:lstStyle/>
          <a:p>
            <a:pPr>
              <a:defRPr/>
            </a:pPr>
            <a:fld id="{B045C72B-8A68-4943-9926-841D9764A34A}" type="slidenum">
              <a:rPr lang="ru-RU" altLang="en-US"/>
              <a:pPr>
                <a:defRPr/>
              </a:pPr>
              <a:t>7</a:t>
            </a:fld>
            <a:endParaRPr lang="ru-RU" altLang="en-US"/>
          </a:p>
        </p:txBody>
      </p:sp>
      <p:sp>
        <p:nvSpPr>
          <p:cNvPr id="20485" name="Замещающее содержимое 14"/>
          <p:cNvSpPr>
            <a:spLocks noGrp="1" noChangeArrowheads="1"/>
          </p:cNvSpPr>
          <p:nvPr>
            <p:ph sz="half" idx="2"/>
          </p:nvPr>
        </p:nvSpPr>
        <p:spPr>
          <a:xfrm>
            <a:off x="69850" y="2174874"/>
            <a:ext cx="3713163" cy="41497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en-US" dirty="0" smtClean="0"/>
              <a:t>              </a:t>
            </a:r>
            <a:r>
              <a:rPr lang="ru-RU" altLang="en-US" sz="2000" dirty="0" smtClean="0"/>
              <a:t>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505200"/>
            <a:ext cx="503238" cy="2227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7600" y="3276600"/>
            <a:ext cx="503238" cy="2457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2625" y="2997200"/>
            <a:ext cx="504825" cy="27352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850" y="5824538"/>
            <a:ext cx="933450" cy="320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2023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1700" y="5716588"/>
            <a:ext cx="933450" cy="503237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2024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30375" y="5768975"/>
            <a:ext cx="950913" cy="431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     </a:t>
            </a:r>
          </a:p>
          <a:p>
            <a:pPr algn="ctr"/>
            <a:r>
              <a:rPr lang="ru-RU" altLang="en-US" dirty="0">
                <a:solidFill>
                  <a:schemeClr val="tx1"/>
                </a:solidFill>
              </a:rPr>
              <a:t>  </a:t>
            </a:r>
            <a:r>
              <a:rPr lang="ru-RU" altLang="en-US" dirty="0" smtClean="0">
                <a:solidFill>
                  <a:schemeClr val="tx1"/>
                </a:solidFill>
              </a:rPr>
              <a:t>2025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850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noProof="1" smtClean="0">
                <a:solidFill>
                  <a:schemeClr val="tx1"/>
                </a:solidFill>
              </a:rPr>
              <a:t>2315,0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5825" y="2803525"/>
            <a:ext cx="949325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 smtClean="0">
                <a:solidFill>
                  <a:schemeClr val="tx1"/>
                </a:solidFill>
              </a:rPr>
              <a:t>2487,8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8313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 smtClean="0">
                <a:solidFill>
                  <a:schemeClr val="tx1"/>
                </a:solidFill>
              </a:rPr>
              <a:t>2564,6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0495" name="Текстовое поле 28"/>
          <p:cNvSpPr txBox="1">
            <a:spLocks noChangeArrowheads="1"/>
          </p:cNvSpPr>
          <p:nvPr/>
        </p:nvSpPr>
        <p:spPr bwMode="auto">
          <a:xfrm>
            <a:off x="6029325" y="2803525"/>
            <a:ext cx="1054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9476,3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20496" name="Текстовое поле 30"/>
          <p:cNvSpPr txBox="1">
            <a:spLocks noChangeArrowheads="1"/>
          </p:cNvSpPr>
          <p:nvPr/>
        </p:nvSpPr>
        <p:spPr bwMode="auto">
          <a:xfrm>
            <a:off x="7032625" y="2844800"/>
            <a:ext cx="946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6507,8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20497" name="Текстовое поле 32"/>
          <p:cNvSpPr txBox="1">
            <a:spLocks noChangeArrowheads="1"/>
          </p:cNvSpPr>
          <p:nvPr/>
        </p:nvSpPr>
        <p:spPr bwMode="auto">
          <a:xfrm>
            <a:off x="8029575" y="28448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6619,3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73800" y="3249613"/>
            <a:ext cx="504825" cy="25193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53288" y="3922713"/>
            <a:ext cx="504825" cy="1846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81975" y="3810001"/>
            <a:ext cx="504825" cy="19240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0501" name="Замещающее содержимое 14"/>
          <p:cNvSpPr>
            <a:spLocks noChangeArrowheads="1"/>
          </p:cNvSpPr>
          <p:nvPr/>
        </p:nvSpPr>
        <p:spPr bwMode="auto">
          <a:xfrm>
            <a:off x="64008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en-US" sz="2000">
                <a:latin typeface="Calibri" pitchFamily="34" charset="0"/>
              </a:rPr>
              <a:t>тыс</a:t>
            </a:r>
            <a:r>
              <a:rPr lang="ru-RU" altLang="en-US" sz="2400">
                <a:latin typeface="Calibri" pitchFamily="34" charset="0"/>
              </a:rPr>
              <a:t>. </a:t>
            </a:r>
            <a:r>
              <a:rPr lang="ru-RU" altLang="en-US" sz="2000">
                <a:latin typeface="Calibri" pitchFamily="34" charset="0"/>
              </a:rPr>
              <a:t>руб</a:t>
            </a:r>
            <a:r>
              <a:rPr lang="ru-RU" altLang="en-US" sz="2400">
                <a:latin typeface="Calibri" pitchFamily="34" charset="0"/>
              </a:rPr>
              <a:t>.</a:t>
            </a:r>
            <a:endParaRPr lang="ru-RU" altLang="en-US" sz="2000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80113" y="5878513"/>
            <a:ext cx="9334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2023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083425" y="5878513"/>
            <a:ext cx="8445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2024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7959725" y="5915025"/>
            <a:ext cx="984250" cy="304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2025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47975" y="2981325"/>
            <a:ext cx="3132138" cy="27352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2000" b="1" dirty="0">
                <a:solidFill>
                  <a:srgbClr val="2009C7"/>
                </a:solidFill>
              </a:rPr>
              <a:t>Доходы бюджета всего:</a:t>
            </a:r>
          </a:p>
          <a:p>
            <a:pPr algn="ctr"/>
            <a:endParaRPr lang="ru-RU" altLang="en-US" sz="2000" b="1" dirty="0">
              <a:solidFill>
                <a:srgbClr val="2009C7"/>
              </a:solidFill>
            </a:endParaRPr>
          </a:p>
          <a:p>
            <a:pPr algn="ctr"/>
            <a:endParaRPr lang="ru-RU" altLang="en-US" dirty="0">
              <a:solidFill>
                <a:srgbClr val="2009C7"/>
              </a:solidFill>
            </a:endParaRPr>
          </a:p>
          <a:p>
            <a:pPr algn="ctr"/>
            <a:r>
              <a:rPr lang="ru-RU" altLang="en-US" dirty="0">
                <a:solidFill>
                  <a:srgbClr val="2009C7"/>
                </a:solidFill>
              </a:rPr>
              <a:t>20</a:t>
            </a:r>
            <a:r>
              <a:rPr lang="en-US" altLang="en-US" dirty="0" smtClean="0">
                <a:solidFill>
                  <a:srgbClr val="2009C7"/>
                </a:solidFill>
              </a:rPr>
              <a:t>2</a:t>
            </a:r>
            <a:r>
              <a:rPr lang="ru-RU" altLang="en-US" dirty="0" smtClean="0">
                <a:solidFill>
                  <a:srgbClr val="2009C7"/>
                </a:solidFill>
              </a:rPr>
              <a:t>3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sz="1400" dirty="0" smtClean="0">
                <a:solidFill>
                  <a:srgbClr val="2009C7"/>
                </a:solidFill>
              </a:rPr>
              <a:t>11788,3</a:t>
            </a:r>
            <a:r>
              <a:rPr lang="ru-RU" altLang="en-US" dirty="0" smtClean="0">
                <a:solidFill>
                  <a:srgbClr val="2009C7"/>
                </a:solidFill>
              </a:rPr>
              <a:t>тыс</a:t>
            </a:r>
            <a:r>
              <a:rPr lang="ru-RU" altLang="en-US" dirty="0">
                <a:solidFill>
                  <a:srgbClr val="2009C7"/>
                </a:solidFill>
              </a:rPr>
              <a:t>. руб.</a:t>
            </a: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2024 </a:t>
            </a:r>
            <a:r>
              <a:rPr lang="ru-RU" altLang="en-US" dirty="0">
                <a:solidFill>
                  <a:srgbClr val="2009C7"/>
                </a:solidFill>
              </a:rPr>
              <a:t>год </a:t>
            </a:r>
            <a:r>
              <a:rPr lang="ru-RU" altLang="en-US" dirty="0" smtClean="0">
                <a:solidFill>
                  <a:srgbClr val="2009C7"/>
                </a:solidFill>
              </a:rPr>
              <a:t>=8992,6 </a:t>
            </a:r>
            <a:r>
              <a:rPr lang="ru-RU" altLang="en-US" dirty="0">
                <a:solidFill>
                  <a:srgbClr val="2009C7"/>
                </a:solidFill>
              </a:rPr>
              <a:t>тыс. руб.</a:t>
            </a: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2025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dirty="0" smtClean="0">
                <a:solidFill>
                  <a:srgbClr val="2009C7"/>
                </a:solidFill>
              </a:rPr>
              <a:t>9180,9 </a:t>
            </a:r>
            <a:r>
              <a:rPr lang="ru-RU" altLang="en-US" dirty="0">
                <a:solidFill>
                  <a:srgbClr val="2009C7"/>
                </a:solidFill>
              </a:rPr>
              <a:t>тыс. руб.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38400" y="304800"/>
            <a:ext cx="44958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ru-RU" altLang="en-US" sz="2800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en-US" sz="2800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доходной части бюджета Медниковского сельского поселения на </a:t>
            </a:r>
            <a: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</a:t>
            </a:r>
            <a: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(тыс. рублей)</a:t>
            </a:r>
            <a:b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400" b="1" dirty="0" smtClean="0">
              <a:solidFill>
                <a:srgbClr val="66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078" y="1831813"/>
          <a:ext cx="8071094" cy="429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5">
                <a:lumMod val="60000"/>
                <a:lumOff val="40000"/>
              </a:scheme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9E0F9-8D09-4EB1-BE0E-90AED3FFEBCE}" type="slidenum">
              <a:rPr lang="ru-RU" altLang="en-US"/>
              <a:pPr>
                <a:defRPr/>
              </a:pPr>
              <a:t>9</a:t>
            </a:fld>
            <a:endParaRPr lang="ru-RU" altLang="en-US"/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447800" y="381000"/>
            <a:ext cx="7000875" cy="70788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 бюджета Медниковского</a:t>
            </a:r>
          </a:p>
          <a:p>
            <a:pPr algn="ctr"/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сельского поселения  на  </a:t>
            </a:r>
            <a:r>
              <a:rPr lang="ru-RU" altLang="en-US" sz="20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</a:t>
            </a:r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  (тыс.руб.)   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712</Words>
  <Application>Microsoft Office PowerPoint</Application>
  <PresentationFormat>Экран (4:3)</PresentationFormat>
  <Paragraphs>179</Paragraphs>
  <Slides>14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Структура доходной части бюджета Медниковского сельского поселения на 2023 год (тыс. рублей) </vt:lpstr>
      <vt:lpstr>Слайд 9</vt:lpstr>
      <vt:lpstr>Слайд 10</vt:lpstr>
      <vt:lpstr>Слайд 11</vt:lpstr>
      <vt:lpstr>Слайд 12</vt:lpstr>
      <vt:lpstr> Муниципальные программы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100</cp:revision>
  <dcterms:created xsi:type="dcterms:W3CDTF">2017-04-27T07:18:35Z</dcterms:created>
  <dcterms:modified xsi:type="dcterms:W3CDTF">2023-05-18T10:29:10Z</dcterms:modified>
</cp:coreProperties>
</file>