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3.xml" ContentType="application/vnd.openxmlformats-officedocument.drawingml.chart+xml"/>
  <Override PartName="/ppt/charts/chart4.xml" ContentType="application/vnd.openxmlformats-officedocument.drawingml.char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71" r:id="rId9"/>
    <p:sldId id="266" r:id="rId10"/>
    <p:sldId id="267" r:id="rId11"/>
    <p:sldId id="272" r:id="rId12"/>
    <p:sldId id="275" r:id="rId13"/>
    <p:sldId id="269" r:id="rId14"/>
    <p:sldId id="276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B76555"/>
    <a:srgbClr val="000066"/>
    <a:srgbClr val="660066"/>
    <a:srgbClr val="9933FF"/>
    <a:srgbClr val="008000"/>
    <a:srgbClr val="666699"/>
    <a:srgbClr val="00FF00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86092" autoAdjust="0"/>
  </p:normalViewPr>
  <p:slideViewPr>
    <p:cSldViewPr>
      <p:cViewPr varScale="1">
        <p:scale>
          <a:sx n="100" d="100"/>
          <a:sy n="100" d="100"/>
        </p:scale>
        <p:origin x="-19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Office%20Word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Office%20Word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10305555555555559"/>
                  <c:y val="-0.5416838361250424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9476,3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724038835423356E-2"/>
                  <c:y val="-8.955663137325728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617,0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6406447457956789E-2"/>
                  <c:y val="-5.449381711693203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1695,0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6.882169242733556E-3"/>
                  <c:y val="-1.616782991818542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Лист1!$A$1:$A$4</c:f>
              <c:strCache>
                <c:ptCount val="4"/>
                <c:pt idx="0">
                  <c:v>безвозмездные поступления</c:v>
                </c:pt>
                <c:pt idx="1">
                  <c:v>акцизы </c:v>
                </c:pt>
                <c:pt idx="2">
                  <c:v>налоговые доходы</c:v>
                </c:pt>
                <c:pt idx="3">
                  <c:v>неналоговые доходы</c:v>
                </c:pt>
              </c:strCache>
            </c:strRef>
          </c:cat>
          <c:val>
            <c:numRef>
              <c:f>Лист1!$B$1:$B$4</c:f>
              <c:numCache>
                <c:formatCode>General</c:formatCode>
                <c:ptCount val="4"/>
                <c:pt idx="0">
                  <c:v>7215.2</c:v>
                </c:pt>
                <c:pt idx="1">
                  <c:v>514</c:v>
                </c:pt>
                <c:pt idx="2">
                  <c:v>2030</c:v>
                </c:pt>
                <c:pt idx="3">
                  <c:v>31.5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zero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4.0484470691163621E-2"/>
                  <c:y val="-0.1528820148969644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4332,0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1878584621366774E-2"/>
                  <c:y val="-6.403463021378208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115,1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786016331291897E-2"/>
                  <c:y val="2.147029908513940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66,4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8.7209341887819591E-2"/>
                  <c:y val="-2.080546030703793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1907,5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1265432098765493E-3"/>
                  <c:y val="0.137424764150801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3323,0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094621852823963E-2"/>
                  <c:y val="-1.679194519625387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3,0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4090478273549193E-2"/>
                  <c:y val="5.8523070587897692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1871,1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8.7820671721590374E-2"/>
                  <c:y val="1.2281356238999223E-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160,8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6.9097404491105477E-2"/>
                  <c:y val="-1.673836476952490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9,4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'[Диаграмма в Microsoft Office Word]Лист1'!$A$2:$A$10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обеспечение пожарной безопасности</c:v>
                </c:pt>
                <c:pt idx="3">
                  <c:v>дорожное хозяйство</c:v>
                </c:pt>
                <c:pt idx="4">
                  <c:v>жилищно-коммунальное хозяйство</c:v>
                </c:pt>
                <c:pt idx="5">
                  <c:v>молодежная политика</c:v>
                </c:pt>
                <c:pt idx="6">
                  <c:v>развитие культуры на территории поселения 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'[Диаграмма в Microsoft Office Word]Лист1'!$B$2:$B$10</c:f>
              <c:numCache>
                <c:formatCode>General</c:formatCode>
                <c:ptCount val="9"/>
                <c:pt idx="0">
                  <c:v>3593.6</c:v>
                </c:pt>
                <c:pt idx="1">
                  <c:v>79.5</c:v>
                </c:pt>
                <c:pt idx="2">
                  <c:v>43.6</c:v>
                </c:pt>
                <c:pt idx="3">
                  <c:v>1535</c:v>
                </c:pt>
                <c:pt idx="4">
                  <c:v>1883.1</c:v>
                </c:pt>
                <c:pt idx="5">
                  <c:v>3</c:v>
                </c:pt>
                <c:pt idx="6">
                  <c:v>1411</c:v>
                </c:pt>
                <c:pt idx="7">
                  <c:v>92.1</c:v>
                </c:pt>
                <c:pt idx="8">
                  <c:v>9.3000000000000007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6413653154466801"/>
          <c:y val="9.1275962676717726E-2"/>
          <c:w val="0.32660420919607352"/>
          <c:h val="0.82509382093260841"/>
        </c:manualLayout>
      </c:layout>
      <c:txPr>
        <a:bodyPr/>
        <a:lstStyle/>
        <a:p>
          <a:pPr rtl="0">
            <a:defRPr sz="1400"/>
          </a:pPr>
          <a:endParaRPr lang="ru-RU"/>
        </a:p>
      </c:txPr>
    </c:legend>
    <c:plotVisOnly val="1"/>
    <c:dispBlanksAs val="zero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4.4949025469038575E-2"/>
                  <c:y val="-4.308386966486458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133,3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6193192864780791E-2"/>
                  <c:y val="-7.937404702601413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115,1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5056199572275694E-2"/>
                  <c:y val="-3.255152549855139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66,4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8390140468552582E-2"/>
                  <c:y val="-0.1354586858089651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1907,0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0093017886653134E-2"/>
                  <c:y val="-4.340048736589319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55,0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3938040731019782E-2"/>
                  <c:y val="8.649452061362414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68,0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3.899527316029941E-2"/>
                  <c:y val="3.291454216483873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3323,0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7.2138986098959903E-3"/>
                  <c:y val="-6.122807455562495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1871,1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'[Диаграмма в Microsoft Office Word]Лист1'!$D$2:$D$9</c:f>
              <c:strCache>
                <c:ptCount val="8"/>
                <c:pt idx="0">
                  <c:v>резервный фонд</c:v>
                </c:pt>
                <c:pt idx="1">
                  <c:v>национальная оборона</c:v>
                </c:pt>
                <c:pt idx="2">
                  <c:v>обеспечение пожарной безопасности</c:v>
                </c:pt>
                <c:pt idx="3">
                  <c:v>дорожное хозяйство</c:v>
                </c:pt>
                <c:pt idx="4">
                  <c:v>управление муниципальным имуществом и земельными ресурсами поселения </c:v>
                </c:pt>
                <c:pt idx="5">
                  <c:v>уплата налогов, сборов и иных платежей</c:v>
                </c:pt>
                <c:pt idx="6">
                  <c:v>благоустройство</c:v>
                </c:pt>
                <c:pt idx="7">
                  <c:v>развитие культуры на территории поселения </c:v>
                </c:pt>
              </c:strCache>
            </c:strRef>
          </c:cat>
          <c:val>
            <c:numRef>
              <c:f>'[Диаграмма в Microsoft Office Word]Лист1'!$E$2:$E$9</c:f>
              <c:numCache>
                <c:formatCode>General</c:formatCode>
                <c:ptCount val="8"/>
                <c:pt idx="0">
                  <c:v>113</c:v>
                </c:pt>
                <c:pt idx="1">
                  <c:v>79.5</c:v>
                </c:pt>
                <c:pt idx="2">
                  <c:v>43.6</c:v>
                </c:pt>
                <c:pt idx="3">
                  <c:v>1535</c:v>
                </c:pt>
                <c:pt idx="4">
                  <c:v>12</c:v>
                </c:pt>
                <c:pt idx="5">
                  <c:v>1</c:v>
                </c:pt>
                <c:pt idx="6">
                  <c:v>1883.1</c:v>
                </c:pt>
                <c:pt idx="7">
                  <c:v>1411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6413653154466801"/>
          <c:y val="0"/>
          <c:w val="0.33586346845533238"/>
          <c:h val="1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zero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10"/>
      <c:perspective val="30"/>
    </c:view3D>
    <c:plotArea>
      <c:layout>
        <c:manualLayout>
          <c:layoutTarget val="inner"/>
          <c:xMode val="edge"/>
          <c:yMode val="edge"/>
          <c:x val="0.15660184237461616"/>
          <c:y val="0.162313432835821"/>
          <c:w val="0.53019447287615162"/>
          <c:h val="0.6026119402985078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/>
          </c:spPr>
          <c:dPt>
            <c:idx val="0"/>
            <c:spPr>
              <a:solidFill>
                <a:srgbClr val="5B9BD5"/>
              </a:solidFill>
              <a:ln w="25398">
                <a:solidFill>
                  <a:srgbClr val="FFFFFF"/>
                </a:solidFill>
                <a:prstDash val="solid"/>
              </a:ln>
            </c:spPr>
          </c:dPt>
          <c:dPt>
            <c:idx val="1"/>
            <c:spPr>
              <a:solidFill>
                <a:srgbClr val="ED7D31"/>
              </a:solidFill>
              <a:ln w="25398">
                <a:solidFill>
                  <a:srgbClr val="FFFFFF"/>
                </a:solidFill>
                <a:prstDash val="solid"/>
              </a:ln>
            </c:spPr>
          </c:dPt>
          <c:dPt>
            <c:idx val="2"/>
            <c:spPr>
              <a:solidFill>
                <a:srgbClr val="A5A5A5"/>
              </a:solidFill>
              <a:ln w="25398">
                <a:solidFill>
                  <a:srgbClr val="FFFFFF"/>
                </a:solidFill>
                <a:prstDash val="solid"/>
              </a:ln>
            </c:spPr>
          </c:dPt>
          <c:dPt>
            <c:idx val="3"/>
            <c:spPr>
              <a:solidFill>
                <a:srgbClr val="FFC000"/>
              </a:solidFill>
              <a:ln w="25398">
                <a:solidFill>
                  <a:srgbClr val="FFFFFF"/>
                </a:solidFill>
                <a:prstDash val="solid"/>
              </a:ln>
            </c:spPr>
          </c:dPt>
          <c:dPt>
            <c:idx val="4"/>
            <c:spPr>
              <a:solidFill>
                <a:srgbClr val="4472C4"/>
              </a:solidFill>
              <a:ln w="25398">
                <a:solidFill>
                  <a:srgbClr val="FFFFFF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5.5555555555555504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600" b="1" i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174,0</a:t>
                    </a:r>
                    <a:endParaRPr lang="ru-RU" dirty="0"/>
                  </a:p>
                </c:rich>
              </c:tx>
              <c:dLblPos val="bestFit"/>
            </c:dLbl>
            <c:dLbl>
              <c:idx val="1"/>
              <c:layout>
                <c:manualLayout>
                  <c:x val="0"/>
                  <c:y val="9.576143074384153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1630,0</a:t>
                    </a:r>
                    <a:endParaRPr lang="en-US" dirty="0"/>
                  </a:p>
                </c:rich>
              </c:tx>
              <c:dLblPos val="bestFit"/>
              <c:showVal val="1"/>
            </c:dLbl>
            <c:dLbl>
              <c:idx val="2"/>
              <c:layout>
                <c:manualLayout>
                  <c:x val="6.5359477124182757E-3"/>
                  <c:y val="0.1035258710744232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</a:t>
                    </a:r>
                    <a:r>
                      <a:rPr lang="en-US" dirty="0" smtClean="0"/>
                      <a:t>20</a:t>
                    </a:r>
                    <a:endParaRPr lang="en-US" dirty="0"/>
                  </a:p>
                </c:rich>
              </c:tx>
              <c:dLblPos val="bestFit"/>
              <c:showVal val="1"/>
            </c:dLbl>
            <c:dLbl>
              <c:idx val="3"/>
              <c:layout>
                <c:manualLayout>
                  <c:x val="1.1437908496732024E-2"/>
                  <c:y val="9.317328396698085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104,0</a:t>
                    </a:r>
                    <a:endParaRPr lang="en-US" dirty="0"/>
                  </a:p>
                </c:rich>
              </c:tx>
              <c:dLblPos val="bestFit"/>
              <c:showVal val="1"/>
            </c:dLbl>
            <c:dLbl>
              <c:idx val="4"/>
              <c:layout>
                <c:manualLayout>
                  <c:x val="-7.56575190817457E-2"/>
                  <c:y val="3.284955807703503E-3"/>
                </c:manualLayout>
              </c:layout>
              <c:tx>
                <c:rich>
                  <a:bodyPr/>
                  <a:lstStyle/>
                  <a:p>
                    <a:r>
                      <a:rPr lang="ru-RU" sz="16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1365,0</a:t>
                    </a:r>
                    <a:endParaRPr lang="ru-RU" dirty="0"/>
                  </a:p>
                </c:rich>
              </c:tx>
              <c:dLblPos val="bestFit"/>
            </c:dLbl>
            <c:spPr>
              <a:noFill/>
              <a:ln w="25398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  <c:leaderLines>
              <c:spPr>
                <a:ln w="22223" cap="flat" cmpd="sng" algn="ctr">
                  <a:solidFill>
                    <a:schemeClr val="tx1"/>
                  </a:solidFill>
                  <a:round/>
                </a:ln>
                <a:effectLst/>
              </c:spPr>
            </c:leaderLines>
          </c:dLbls>
          <c:cat>
            <c:strRef>
              <c:f>Лист1!$A$2:$A$6</c:f>
              <c:strCache>
                <c:ptCount val="5"/>
                <c:pt idx="0">
                  <c:v>уборка и озеленение</c:v>
                </c:pt>
                <c:pt idx="1">
                  <c:v>освещение улиц</c:v>
                </c:pt>
                <c:pt idx="2">
                  <c:v>содержание и ремонт мест захоронения</c:v>
                </c:pt>
                <c:pt idx="3">
                  <c:v>устойчивое развитие территории</c:v>
                </c:pt>
                <c:pt idx="4">
                  <c:v>комплексное развитие территории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62</c:v>
                </c:pt>
                <c:pt idx="1">
                  <c:v>1100</c:v>
                </c:pt>
                <c:pt idx="2">
                  <c:v>20</c:v>
                </c:pt>
                <c:pt idx="3">
                  <c:v>220</c:v>
                </c:pt>
                <c:pt idx="4">
                  <c:v>545.70000000000005</c:v>
                </c:pt>
              </c:numCache>
            </c:numRef>
          </c:val>
        </c:ser>
      </c:pie3DChart>
      <c:spPr>
        <a:noFill/>
        <a:ln w="25398">
          <a:noFill/>
        </a:ln>
      </c:spPr>
    </c:plotArea>
    <c:legend>
      <c:legendPos val="b"/>
      <c:layout>
        <c:manualLayout>
          <c:xMode val="edge"/>
          <c:yMode val="edge"/>
          <c:x val="0.74021230248252234"/>
          <c:y val="8.9558310808163941E-2"/>
          <c:w val="0.25978769751747771"/>
          <c:h val="0.80768127864613959"/>
        </c:manualLayout>
      </c:layout>
      <c:spPr>
        <a:noFill/>
        <a:ln w="25398">
          <a:noFill/>
        </a:ln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</c:chart>
  <c:spPr>
    <a:noFill/>
    <a:ln>
      <a:solidFill>
        <a:schemeClr val="tx1">
          <a:alpha val="0"/>
        </a:schemeClr>
      </a:solidFill>
    </a:ln>
    <a:effectLst/>
  </c:spPr>
  <c:txPr>
    <a:bodyPr/>
    <a:lstStyle/>
    <a:p>
      <a:pPr>
        <a:defRPr/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4E42D35-9C8D-4271-BF2B-59524C1B8BB7}" type="datetimeFigureOut">
              <a:rPr lang="ru-RU"/>
              <a:pPr>
                <a:defRPr/>
              </a:pPr>
              <a:t>18.05.2023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28D53DC-5444-475F-B7DF-90E91A4C17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Образ слайда 1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Заметки 2"/>
          <p:cNvSpPr>
            <a:spLocks noGrp="1" noChangeArrowheads="1"/>
          </p:cNvSpPr>
          <p:nvPr>
            <p:ph type="body" idx="4294967295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en-US" smtClean="0"/>
          </a:p>
        </p:txBody>
      </p:sp>
      <p:sp>
        <p:nvSpPr>
          <p:cNvPr id="24579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D3454A4-829E-4BDC-AA84-2BEBE3AACE1E}" type="slidenum">
              <a:rPr lang="ru-RU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05C5680-6604-4B1B-B3E1-9BC32DE48C07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D53DC-5444-475F-B7DF-90E91A4C17E7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D53DC-5444-475F-B7DF-90E91A4C17E7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99310-ADE8-4E60-B596-E4641ACC1DEF}" type="datetimeFigureOut">
              <a:rPr lang="en-US"/>
              <a:pPr>
                <a:defRPr/>
              </a:pPr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ED387-07B4-428F-AC9C-7795A100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D82D0-1266-4EBE-A5ED-8D5B87768DAE}" type="datetimeFigureOut">
              <a:rPr lang="en-US"/>
              <a:pPr>
                <a:defRPr/>
              </a:pPr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631AB-22F9-4821-A955-22193CFF49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C770A-19B0-4053-A01B-D4BE1931EA7D}" type="datetimeFigureOut">
              <a:rPr lang="en-US"/>
              <a:pPr>
                <a:defRPr/>
              </a:pPr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CC31E-42A0-46D3-97AB-49E8F13A5D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B11C2-36D0-4052-8124-896ABD8205BC}" type="datetimeFigureOut">
              <a:rPr lang="en-US"/>
              <a:pPr>
                <a:defRPr/>
              </a:pPr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41A70-CD0C-4BDA-963C-7A05F893C4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FD943-8243-4783-98D6-9D64369995A7}" type="datetimeFigureOut">
              <a:rPr lang="en-US"/>
              <a:pPr>
                <a:defRPr/>
              </a:pPr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6AEB2-CAB1-46BA-937A-3F22693C1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01528-3022-4B24-9FDC-BE6FB9753240}" type="datetimeFigureOut">
              <a:rPr lang="en-US"/>
              <a:pPr>
                <a:defRPr/>
              </a:pPr>
              <a:t>5/18/2023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A5B73-BFBB-4C2B-879F-96B241E598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F783D-D24D-4CBD-A0C8-66741445E672}" type="datetimeFigureOut">
              <a:rPr lang="en-US"/>
              <a:pPr>
                <a:defRPr/>
              </a:pPr>
              <a:t>5/18/2023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29221-321B-4CB0-B9E1-9C06423BD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4A91E-1603-4BA0-924C-8E8D97892FD9}" type="datetimeFigureOut">
              <a:rPr lang="en-US"/>
              <a:pPr>
                <a:defRPr/>
              </a:pPr>
              <a:t>5/18/2023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9C78D-7617-4ED4-AE74-F9C729E167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66FBB-98A2-4683-8987-243C62B70AC0}" type="datetimeFigureOut">
              <a:rPr lang="en-US"/>
              <a:pPr>
                <a:defRPr/>
              </a:pPr>
              <a:t>5/18/2023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E2115-75CE-47CC-84E4-45E5CA6493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71595-EDC5-4743-B678-EBA9455727E0}" type="datetimeFigureOut">
              <a:rPr lang="en-US"/>
              <a:pPr>
                <a:defRPr/>
              </a:pPr>
              <a:t>5/18/2023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DAB8F-E0C3-4FF7-B7AA-3234AB2954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C0662-3085-414D-872A-0F5494AD0832}" type="datetimeFigureOut">
              <a:rPr lang="en-US"/>
              <a:pPr>
                <a:defRPr/>
              </a:pPr>
              <a:t>5/18/2023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2AA67-5D7A-44E9-8AB1-B95D9F8879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A4C9590-9C1F-4CB8-A43B-E8D6912F3F23}" type="datetimeFigureOut">
              <a:rPr lang="en-US"/>
              <a:pPr>
                <a:defRPr/>
              </a:pPr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1AF4378-ACC4-401C-A168-A616F4D6F6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_____Microsoft_Office_Excel_97-20031.xls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2C2E4">
            <a:alpha val="16078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s://college.uniyar.ac.ru/images/%D0%B0%D0%B1%D0%B8%D1%82%D1%83%D1%80%D0%B8%D0%B5%D0%BD%D1%82%D0%B0%D0%BC/%D1%81%D0%BF%D0%B5%D1%86%D0%B8%D0%B0%D0%BB%D1%8C%D0%BD%D0%BE%D1%81%D1%82%D0%B8/%D0%AD%D0%BA%D0%BE%D0%BD%D0%BE%D0%BC%D0%B8%D0%BA%D0%B0_%D0%B8_%D0%B1%D1%83%D1%85%D0%B3%D0%B0%D0%BB%D1%82%D0%B5%D1%80%D1%81%D0%BA%D0%B8%D0%B9_%D1%83%D1%87%D0%B5%D1%82_%D0%BF%D0%BE_%D0%BE%D1%82%D1%80%D0%B0%D1%81%D0%BB%D1%8F%D0%BC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28800"/>
            <a:ext cx="9144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685800" y="76200"/>
            <a:ext cx="8458200" cy="28194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Бюджет 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Медниковского сельского поселения 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 20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alt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alt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год и плановый период 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alt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alt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alt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годов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3098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ru-RU" altLang="en-US" dirty="0"/>
          </a:p>
        </p:txBody>
      </p:sp>
      <p:sp>
        <p:nvSpPr>
          <p:cNvPr id="16" name="Стрелка вниз 15"/>
          <p:cNvSpPr>
            <a:spLocks noChangeAspect="1"/>
          </p:cNvSpPr>
          <p:nvPr/>
        </p:nvSpPr>
        <p:spPr>
          <a:xfrm rot="19200000" flipH="1">
            <a:off x="6383338" y="1390650"/>
            <a:ext cx="427037" cy="2060575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en-US">
              <a:solidFill>
                <a:schemeClr val="tx1"/>
              </a:solidFill>
            </a:endParaRPr>
          </a:p>
        </p:txBody>
      </p:sp>
      <p:sp>
        <p:nvSpPr>
          <p:cNvPr id="10" name="Стрелка вниз 9"/>
          <p:cNvSpPr>
            <a:spLocks noChangeAspect="1"/>
          </p:cNvSpPr>
          <p:nvPr/>
        </p:nvSpPr>
        <p:spPr>
          <a:xfrm rot="2400000" flipH="1">
            <a:off x="2444750" y="1347788"/>
            <a:ext cx="409575" cy="2066925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en-US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14400" y="3276600"/>
            <a:ext cx="2743200" cy="1752600"/>
          </a:xfrm>
          <a:prstGeom prst="roundRect">
            <a:avLst/>
          </a:prstGeom>
          <a:solidFill>
            <a:srgbClr val="93FE7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en-US" sz="2400" b="1" dirty="0">
                <a:solidFill>
                  <a:srgbClr val="660066"/>
                </a:solidFill>
              </a:rPr>
              <a:t>Муниципальные программы  </a:t>
            </a:r>
            <a:r>
              <a:rPr lang="ru-RU" altLang="en-US" sz="2400" b="1" dirty="0" smtClean="0">
                <a:solidFill>
                  <a:srgbClr val="660066"/>
                </a:solidFill>
              </a:rPr>
              <a:t>62%</a:t>
            </a:r>
            <a:endParaRPr lang="ru-RU" altLang="en-US" sz="2400" b="1" dirty="0">
              <a:solidFill>
                <a:srgbClr val="660066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638800" y="3352800"/>
            <a:ext cx="2743200" cy="1752600"/>
          </a:xfrm>
          <a:prstGeom prst="roundRect">
            <a:avLst/>
          </a:prstGeom>
          <a:solidFill>
            <a:srgbClr val="93FE7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en-US" sz="2400" b="1" dirty="0">
                <a:solidFill>
                  <a:srgbClr val="660066"/>
                </a:solidFill>
              </a:rPr>
              <a:t>Не программные мероприятия </a:t>
            </a:r>
            <a:r>
              <a:rPr lang="ru-RU" altLang="en-US" sz="2400" b="1" dirty="0" smtClean="0">
                <a:solidFill>
                  <a:srgbClr val="660066"/>
                </a:solidFill>
              </a:rPr>
              <a:t>38%</a:t>
            </a:r>
            <a:endParaRPr lang="ru-RU" altLang="en-US" sz="2400" b="1" dirty="0">
              <a:solidFill>
                <a:srgbClr val="660066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981200" y="196850"/>
            <a:ext cx="5943600" cy="1295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Медниковского сельского поселения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609600" y="228600"/>
            <a:ext cx="8229600" cy="6096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Расходы бюджета Медниковского сельского поселения </a:t>
            </a:r>
          </a:p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 (тыс. руб.)</a:t>
            </a: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571500" y="228600"/>
            <a:ext cx="8001000" cy="914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Организация благоустройства территории поселения </a:t>
            </a:r>
          </a:p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 (тыс. руб.)</a:t>
            </a:r>
          </a:p>
        </p:txBody>
      </p:sp>
      <p:graphicFrame>
        <p:nvGraphicFramePr>
          <p:cNvPr id="4" name="Объект 8"/>
          <p:cNvGraphicFramePr>
            <a:graphicFrameLocks noGrp="1"/>
          </p:cNvGraphicFramePr>
          <p:nvPr>
            <p:ph idx="1"/>
          </p:nvPr>
        </p:nvGraphicFramePr>
        <p:xfrm>
          <a:off x="-1117600" y="1473200"/>
          <a:ext cx="10399713" cy="5205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2588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73ACC2-A615-4194-8560-631E49785ED7}" type="slidenum">
              <a:rPr lang="ru-RU" altLang="en-US"/>
              <a:pPr>
                <a:defRPr/>
              </a:pPr>
              <a:t>13</a:t>
            </a:fld>
            <a:endParaRPr lang="ru-RU" altLang="en-US" dirty="0"/>
          </a:p>
        </p:txBody>
      </p:sp>
      <p:graphicFrame>
        <p:nvGraphicFramePr>
          <p:cNvPr id="28719" name="Group 47"/>
          <p:cNvGraphicFramePr>
            <a:graphicFrameLocks noGrp="1"/>
          </p:cNvGraphicFramePr>
          <p:nvPr>
            <p:ph idx="1"/>
          </p:nvPr>
        </p:nvGraphicFramePr>
        <p:xfrm>
          <a:off x="228600" y="914400"/>
          <a:ext cx="8785225" cy="5838825"/>
        </p:xfrm>
        <a:graphic>
          <a:graphicData uri="http://schemas.openxmlformats.org/drawingml/2006/table">
            <a:tbl>
              <a:tblPr/>
              <a:tblGrid>
                <a:gridCol w="6162675"/>
                <a:gridCol w="960437"/>
                <a:gridCol w="815975"/>
                <a:gridCol w="846138"/>
              </a:tblGrid>
              <a:tr h="101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Наименование муниципальной программы</a:t>
                      </a:r>
                      <a:endParaRPr kumimoji="0" lang="ru-RU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план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2023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тыс. руб. </a:t>
                      </a:r>
                      <a:endParaRPr kumimoji="0" lang="ru-RU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  <a:sym typeface="+mn-ea"/>
                        </a:rPr>
                        <a:t>план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  <a:sym typeface="+mn-ea"/>
                        </a:rPr>
                        <a:t>2024 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  <a:sym typeface="+mn-ea"/>
                        </a:rPr>
                        <a:t>тыс. руб. </a:t>
                      </a:r>
                      <a:endParaRPr kumimoji="0" lang="ru-RU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  <a:sym typeface="+mn-ea"/>
                        </a:rPr>
                        <a:t>план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  <a:sym typeface="+mn-ea"/>
                        </a:rPr>
                        <a:t>2025 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  <a:sym typeface="+mn-ea"/>
                        </a:rPr>
                        <a:t>тыс. руб. </a:t>
                      </a:r>
                      <a:endParaRPr kumimoji="0" lang="ru-RU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Организация благоустройства территории и содержания объектов внешнего благоустройства на территории Медниковского сельского поселения на 2022-2025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годы:</a:t>
                      </a:r>
                      <a:endParaRPr kumimoji="0" lang="ru-RU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3323,0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1854,0</a:t>
                      </a:r>
                      <a:endParaRPr kumimoji="0" lang="ru-RU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1754,0</a:t>
                      </a:r>
                      <a:endParaRPr kumimoji="0" lang="ru-RU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</a:tr>
              <a:tr h="2946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 Уборка и озеленение 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территории Медниковского сельского поселения на 2022-2025 годы</a:t>
                      </a:r>
                      <a:endParaRPr kumimoji="0" lang="ru-RU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174,0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200,0</a:t>
                      </a:r>
                      <a:endParaRPr kumimoji="0" lang="ru-RU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150,0</a:t>
                      </a:r>
                      <a:endParaRPr kumimoji="0" lang="ru-RU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 Комплексное 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развитие сельских территорий в Медниковском сельском поселения</a:t>
                      </a:r>
                      <a:endParaRPr kumimoji="0" lang="ru-RU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1365,0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50,0</a:t>
                      </a:r>
                      <a:endParaRPr kumimoji="0" lang="ru-RU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 Освещение улиц на территории Медниковского сельского поселения на 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2022-2025 годы</a:t>
                      </a:r>
                      <a:endParaRPr kumimoji="0" lang="ru-RU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1630,0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1500,0</a:t>
                      </a:r>
                      <a:endParaRPr kumimoji="0" lang="ru-RU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1500,0</a:t>
                      </a:r>
                      <a:endParaRPr kumimoji="0" lang="ru-RU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 Развитие </a:t>
                      </a:r>
                      <a:r>
                        <a:rPr kumimoji="0" lang="ru-RU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территории Медниковского сельского поселения 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104,0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54,0</a:t>
                      </a:r>
                      <a:endParaRPr kumimoji="0" lang="ru-RU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54,0</a:t>
                      </a:r>
                      <a:endParaRPr kumimoji="0" lang="ru-RU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 Содержание и ремонт мест захоронения на территории Медниковского сельского поселения на 2022-2025 годы</a:t>
                      </a:r>
                      <a:endParaRPr kumimoji="0" lang="ru-RU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40,0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40,0</a:t>
                      </a:r>
                      <a:endParaRPr kumimoji="0" lang="ru-RU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40,0</a:t>
                      </a:r>
                      <a:endParaRPr kumimoji="0" lang="ru-RU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 Обустройство контейнерных площадок для накопления твердых коммунальных отходов </a:t>
                      </a: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на территории Медниковского сельского поселения на 2022-2025 годы</a:t>
                      </a:r>
                      <a:endParaRPr kumimoji="0" lang="ru-RU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10,0</a:t>
                      </a:r>
                      <a:endParaRPr kumimoji="0" lang="ru-RU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10,0</a:t>
                      </a:r>
                      <a:endParaRPr kumimoji="0" lang="ru-RU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10,0</a:t>
                      </a:r>
                      <a:endParaRPr kumimoji="0" lang="ru-RU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Совершенствование и содержание автомобильных дорог общего пользования местного значения на территории  Медниковского сельского поселения на 2022-2025 годы </a:t>
                      </a:r>
                      <a:endParaRPr kumimoji="0" lang="ru-RU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1907,0</a:t>
                      </a:r>
                    </a:p>
                  </a:txBody>
                  <a:tcPr marL="68580" marR="6858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1509,0</a:t>
                      </a:r>
                    </a:p>
                  </a:txBody>
                  <a:tcPr marL="68580" marR="6858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1558,9</a:t>
                      </a:r>
                    </a:p>
                  </a:txBody>
                  <a:tcPr marL="68580" marR="6858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Развитие малого и среднего предпринимательства в Медниковском сельском поселении на 2022-2025 годы</a:t>
                      </a:r>
                      <a:endParaRPr kumimoji="0" lang="ru-RU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0,5</a:t>
                      </a:r>
                    </a:p>
                  </a:txBody>
                  <a:tcPr marL="68580" marR="6858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0,5</a:t>
                      </a:r>
                    </a:p>
                  </a:txBody>
                  <a:tcPr marL="68580" marR="6858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0,5</a:t>
                      </a:r>
                    </a:p>
                  </a:txBody>
                  <a:tcPr marL="68580" marR="6858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</a:tr>
              <a:tr h="2470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Развитие культуры на территории Медниковского сельского поселения на 2022-2025 годы</a:t>
                      </a:r>
                      <a:endParaRPr kumimoji="0" lang="ru-RU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1871,1</a:t>
                      </a:r>
                    </a:p>
                  </a:txBody>
                  <a:tcPr marL="68580" marR="6858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1453,0</a:t>
                      </a:r>
                    </a:p>
                  </a:txBody>
                  <a:tcPr marL="68580" marR="6858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1448,3</a:t>
                      </a:r>
                    </a:p>
                  </a:txBody>
                  <a:tcPr marL="68580" marR="6858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Управление муниципальным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имуществом, использование и охрана земель Медниковского сельского поселения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на 2022-2025 годы</a:t>
                      </a:r>
                      <a:endParaRPr kumimoji="0" lang="ru-RU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55,0</a:t>
                      </a:r>
                    </a:p>
                  </a:txBody>
                  <a:tcPr marL="68580" marR="6858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Развитие информационного общества Медниковского сельского поселения на 2022-2025 годы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90,0</a:t>
                      </a:r>
                    </a:p>
                  </a:txBody>
                  <a:tcPr marL="68580" marR="6858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10,0</a:t>
                      </a:r>
                    </a:p>
                  </a:txBody>
                  <a:tcPr marL="68580" marR="6858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10,0</a:t>
                      </a:r>
                    </a:p>
                  </a:txBody>
                  <a:tcPr marL="68580" marR="6858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Повышение эффективности бюджетных расходов Медниковского сельского поселения на 2022-2025 годы</a:t>
                      </a:r>
                      <a:endParaRPr kumimoji="0" lang="ru-RU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90,0</a:t>
                      </a:r>
                    </a:p>
                  </a:txBody>
                  <a:tcPr marL="68580" marR="6858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30,0</a:t>
                      </a:r>
                    </a:p>
                  </a:txBody>
                  <a:tcPr marL="68580" marR="6858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30,0</a:t>
                      </a:r>
                    </a:p>
                  </a:txBody>
                  <a:tcPr marL="68580" marR="68580" marT="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>
                        <a:alpha val="38823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85633" y="228600"/>
            <a:ext cx="8229600" cy="639762"/>
          </a:xfrm>
          <a:solidFill>
            <a:srgbClr val="FFFF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2009C7"/>
                </a:solidFill>
              </a:rPr>
              <a:t/>
            </a:r>
            <a:br>
              <a:rPr lang="ru-RU" sz="2800" b="1" dirty="0" smtClean="0">
                <a:solidFill>
                  <a:srgbClr val="2009C7"/>
                </a:solidFill>
              </a:rPr>
            </a:br>
            <a:r>
              <a:rPr lang="ru-RU" sz="2800" b="1" dirty="0" smtClean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программы</a:t>
            </a:r>
            <a:br>
              <a:rPr lang="ru-RU" sz="2800" b="1" dirty="0" smtClean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66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8" name="Объект 10"/>
          <p:cNvGraphicFramePr>
            <a:graphicFrameLocks noGrp="1"/>
          </p:cNvGraphicFramePr>
          <p:nvPr>
            <p:ph idx="1"/>
          </p:nvPr>
        </p:nvGraphicFramePr>
        <p:xfrm>
          <a:off x="927100" y="1681163"/>
          <a:ext cx="7813675" cy="5181600"/>
        </p:xfrm>
        <a:graphic>
          <a:graphicData uri="http://schemas.openxmlformats.org/presentationml/2006/ole">
            <p:oleObj spid="_x0000_s29698" name="Worksheet" r:id="rId4" imgW="8848745" imgH="5867370" progId="Excel.Sheet.8">
              <p:embed/>
            </p:oleObj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609600" y="228600"/>
            <a:ext cx="8229600" cy="12192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Дорожный фонд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Медниковского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сельского поселения </a:t>
            </a:r>
          </a:p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2023 - 2025 г.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(тыс. руб.)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6" descr="https://us.123rf.com/450wm/givaga/givaga1301/givaga130100002/17161727-%D0%94%D0%B5%D0%BD%D0%B5%D0%B3-%D0%B2-%D1%81%D1%83%D0%BC%D0%BA%D0%B5.jpg?ver=6"/>
          <p:cNvPicPr>
            <a:picLocks noChangeAspect="1" noChangeArrowheads="1"/>
          </p:cNvPicPr>
          <p:nvPr/>
        </p:nvPicPr>
        <p:blipFill>
          <a:blip r:embed="rId3"/>
          <a:srcRect b="13702"/>
          <a:stretch>
            <a:fillRect/>
          </a:stretch>
        </p:blipFill>
        <p:spPr bwMode="auto">
          <a:xfrm>
            <a:off x="7445375" y="5418138"/>
            <a:ext cx="1698625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 rtlCol="0">
            <a:normAutofit fontScale="77500" lnSpcReduction="20000"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100" b="1" dirty="0" smtClean="0">
                <a:solidFill>
                  <a:srgbClr val="002060"/>
                </a:solidFill>
              </a:rPr>
              <a:t>Бюджет для граждан</a:t>
            </a: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altLang="en-US" dirty="0" smtClean="0">
              <a:solidFill>
                <a:srgbClr val="002060"/>
              </a:solidFill>
            </a:endParaRP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altLang="en-US" dirty="0" smtClean="0">
                <a:solidFill>
                  <a:srgbClr val="002060"/>
                </a:solidFill>
              </a:rPr>
              <a:t>С 2014 года все финансовые органы составляют на регулярной основе аналитический материал «Бюджет для граждан», который содержит основные положения решений о местных бюджетах и отчёта об их исполнении в доступной форме.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altLang="en-US" dirty="0" smtClean="0">
              <a:solidFill>
                <a:srgbClr val="002060"/>
              </a:solidFill>
            </a:endParaRP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altLang="en-US" dirty="0" smtClean="0">
                <a:solidFill>
                  <a:srgbClr val="002060"/>
                </a:solidFill>
              </a:rPr>
              <a:t>Бюджет – это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самоуправления.</a:t>
            </a:r>
          </a:p>
          <a:p>
            <a:pPr algn="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altLang="en-US" sz="2400" dirty="0" smtClean="0">
                <a:solidFill>
                  <a:srgbClr val="002060"/>
                </a:solidFill>
              </a:rPr>
              <a:t>                                                                                    (статья 6 Бюджетного Кодекса Российской Федерации)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altLang="en-US" sz="2400" dirty="0" smtClean="0">
              <a:solidFill>
                <a:srgbClr val="002060"/>
              </a:solidFill>
            </a:endParaRP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altLang="en-US" dirty="0" smtClean="0">
                <a:solidFill>
                  <a:srgbClr val="002060"/>
                </a:solidFill>
              </a:rPr>
              <a:t>Граждане – как налогоплательщики и потребители государственных  и муниципальных услуг – должны быть уверены в  том, что передаваемые ими в распоряжение государства средства используются прозрачно и эффективно, приносят конкретные результаты как для общества в целом, так и для каждой семьи, каждого человека.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57200" y="1295400"/>
            <a:ext cx="8153400" cy="533400"/>
          </a:xfrm>
          <a:prstGeom prst="roundRect">
            <a:avLst/>
          </a:prstGeom>
          <a:solidFill>
            <a:srgbClr val="93FE7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en-US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en-US" sz="1700" dirty="0">
                <a:solidFill>
                  <a:srgbClr val="002060"/>
                </a:solidFill>
              </a:rPr>
              <a:t>Составление проекта бюджета на очередной финансовый год и плановый период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57200" y="2209800"/>
            <a:ext cx="8153400" cy="533400"/>
          </a:xfrm>
          <a:prstGeom prst="roundRect">
            <a:avLst/>
          </a:prstGeom>
          <a:solidFill>
            <a:srgbClr val="93FE7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ru-RU" altLang="en-US" sz="1700" dirty="0">
                <a:solidFill>
                  <a:srgbClr val="002060"/>
                </a:solidFill>
              </a:rPr>
              <a:t>Рассмотрение проекта бюджета на очередной финансовый год и </a:t>
            </a:r>
            <a:r>
              <a:rPr lang="ru-RU" altLang="en-US" sz="1700" dirty="0" smtClean="0">
                <a:solidFill>
                  <a:srgbClr val="002060"/>
                </a:solidFill>
              </a:rPr>
              <a:t>плановый период</a:t>
            </a:r>
            <a:endParaRPr lang="ru-RU" altLang="en-US" sz="1700" dirty="0">
              <a:solidFill>
                <a:srgbClr val="00206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3400" y="3124200"/>
            <a:ext cx="8153400" cy="533400"/>
          </a:xfrm>
          <a:prstGeom prst="roundRect">
            <a:avLst/>
          </a:prstGeom>
          <a:solidFill>
            <a:srgbClr val="93FE7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ru-RU" altLang="en-US" dirty="0">
                <a:solidFill>
                  <a:srgbClr val="002060"/>
                </a:solidFill>
              </a:rPr>
              <a:t>Утверждение бюджета на очередной финансовый год и плановый период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33400" y="4038600"/>
            <a:ext cx="8153400" cy="533400"/>
          </a:xfrm>
          <a:prstGeom prst="roundRect">
            <a:avLst/>
          </a:prstGeom>
          <a:solidFill>
            <a:srgbClr val="93FE7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ru-RU" altLang="en-US" dirty="0">
                <a:solidFill>
                  <a:srgbClr val="002060"/>
                </a:solidFill>
              </a:rPr>
              <a:t>Исполнение бюджета текущего финансового года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33400" y="5029200"/>
            <a:ext cx="8229600" cy="457200"/>
          </a:xfrm>
          <a:prstGeom prst="roundRect">
            <a:avLst/>
          </a:prstGeom>
          <a:solidFill>
            <a:srgbClr val="93FE7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en-US" dirty="0">
              <a:solidFill>
                <a:srgbClr val="00206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en-US" sz="1700" dirty="0">
                <a:solidFill>
                  <a:srgbClr val="002060"/>
                </a:solidFill>
              </a:rPr>
              <a:t>Формирование отчётности об исполнении бюджета предыдущего финансового года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33400" y="5867400"/>
            <a:ext cx="8229600" cy="457200"/>
          </a:xfrm>
          <a:prstGeom prst="roundRect">
            <a:avLst/>
          </a:prstGeom>
          <a:solidFill>
            <a:srgbClr val="93FE7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ru-RU" altLang="en-US" dirty="0">
                <a:solidFill>
                  <a:srgbClr val="002060"/>
                </a:solidFill>
              </a:rPr>
              <a:t>Утверждение  отчёта об исполнении бюджета  предыдущего финансового года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981200" y="457200"/>
            <a:ext cx="4953000" cy="6096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Стадии бюджетного процесса</a:t>
            </a:r>
          </a:p>
        </p:txBody>
      </p:sp>
      <p:sp>
        <p:nvSpPr>
          <p:cNvPr id="13" name="Стрелка вниз 12"/>
          <p:cNvSpPr/>
          <p:nvPr/>
        </p:nvSpPr>
        <p:spPr>
          <a:xfrm>
            <a:off x="4267200" y="1828800"/>
            <a:ext cx="304800" cy="3810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4267200" y="2743200"/>
            <a:ext cx="304800" cy="3810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4267200" y="3657600"/>
            <a:ext cx="304800" cy="3810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4267200" y="4572000"/>
            <a:ext cx="304800" cy="3810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4267200" y="5486400"/>
            <a:ext cx="304800" cy="3810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927225" y="304800"/>
            <a:ext cx="5257800" cy="762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660066"/>
                </a:solidFill>
              </a:rPr>
              <a:t>Бюджет для граждан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28600" y="2362200"/>
            <a:ext cx="2819400" cy="2514600"/>
          </a:xfrm>
          <a:prstGeom prst="roundRect">
            <a:avLst/>
          </a:prstGeom>
          <a:solidFill>
            <a:srgbClr val="D44ED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FF00"/>
                </a:solidFill>
              </a:rPr>
              <a:t>Доходы</a:t>
            </a:r>
            <a:r>
              <a:rPr lang="ru-RU" sz="2800" dirty="0">
                <a:solidFill>
                  <a:srgbClr val="FFFF00"/>
                </a:solidFill>
              </a:rPr>
              <a:t> -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en-US" sz="2800" dirty="0">
                <a:solidFill>
                  <a:srgbClr val="FFFF00"/>
                </a:solidFill>
              </a:rPr>
              <a:t>это </a:t>
            </a:r>
            <a:r>
              <a:rPr lang="ru-RU" altLang="en-US" sz="2800" b="1" dirty="0">
                <a:solidFill>
                  <a:srgbClr val="FFFF00"/>
                </a:solidFill>
              </a:rPr>
              <a:t>поступления</a:t>
            </a:r>
            <a:r>
              <a:rPr lang="ru-RU" altLang="en-US" sz="2800" dirty="0">
                <a:solidFill>
                  <a:srgbClr val="FFFF00"/>
                </a:solidFill>
              </a:rPr>
              <a:t> денежных средств в бюджет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149975" y="2362200"/>
            <a:ext cx="2743200" cy="2590800"/>
          </a:xfrm>
          <a:prstGeom prst="roundRect">
            <a:avLst/>
          </a:prstGeom>
          <a:solidFill>
            <a:srgbClr val="D44ED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en-US" sz="2800" b="1" dirty="0">
                <a:solidFill>
                  <a:srgbClr val="FFFF00"/>
                </a:solidFill>
              </a:rPr>
              <a:t>Расходы</a:t>
            </a:r>
            <a:r>
              <a:rPr lang="ru-RU" altLang="en-US" sz="2800" dirty="0">
                <a:solidFill>
                  <a:srgbClr val="FFFF00"/>
                </a:solidFill>
              </a:rPr>
              <a:t> –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en-US" sz="2800" dirty="0">
                <a:solidFill>
                  <a:srgbClr val="FFFF00"/>
                </a:solidFill>
              </a:rPr>
              <a:t>это </a:t>
            </a:r>
            <a:r>
              <a:rPr lang="ru-RU" altLang="en-US" sz="2800" b="1" dirty="0">
                <a:solidFill>
                  <a:srgbClr val="FFFF00"/>
                </a:solidFill>
              </a:rPr>
              <a:t>выплаты</a:t>
            </a:r>
            <a:r>
              <a:rPr lang="ru-RU" altLang="en-US" sz="2800" dirty="0">
                <a:solidFill>
                  <a:srgbClr val="FFFF00"/>
                </a:solidFill>
              </a:rPr>
              <a:t> из бюджета денежных средств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2362200" y="1066800"/>
            <a:ext cx="1981200" cy="1219200"/>
          </a:xfrm>
          <a:prstGeom prst="straightConnector1">
            <a:avLst/>
          </a:prstGeom>
          <a:ln w="6985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360863" y="1066800"/>
            <a:ext cx="2286000" cy="1219200"/>
          </a:xfrm>
          <a:prstGeom prst="straightConnector1">
            <a:avLst/>
          </a:prstGeom>
          <a:ln w="698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5" name="AutoShape 2" descr="http://ru.stockfresh.com/thumbs/jirkaejc/227049_%D0%BC%D0%BE%D0%BD%D0%B5%D1%82%D0%B0%D0%BC%D0%B8-%D1%84%D0%BE%D0%BD-%D1%84%D0%BE%D1%82%D0%BE-%D0%B2%D1%8B%D1%81%D1%82%D1%80%D0%B5%D0%BB-%D0%B1%D0%B8%D0%B7%D0%BD%D0%B5%D1%81%D0%B0-%D0%BF%D1%83%D1%82%D0%B5%D1%88%D0%B5%D1%81%D1%82%D0%B2%D0%B8%D1%8F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7416" name="AutoShape 7" descr="http://ru.stockfresh.com/thumbs/jossdiim/1635737_%D0%B4%D0%B5%D0%BD%D1%8C%D0%B3%D0%B8-%D1%81%D1%83%D0%BC%D0%BA%D1%83-%D0%B2%D0%B5%D0%BA%D1%82%D0%BE%D1%80%D0%B0-%D0%B1%D0%B5%D0%BB%D1%8B%D0%B9-%D1%84%D0%BE%D0%BD-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7417" name="AutoShape 9" descr="http://ru.stockfresh.com/thumbs/jossdiim/1635737_%D0%B4%D0%B5%D0%BD%D1%8C%D0%B3%D0%B8-%D1%81%D1%83%D0%BC%D0%BA%D1%83-%D0%B2%D0%B5%D0%BA%D1%82%D0%BE%D1%80%D0%B0-%D0%B1%D0%B5%D0%BB%D1%8B%D0%B9-%D1%84%D0%BE%D0%BD-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7418" name="AutoShape 11" descr="http://ru.stockfresh.com/thumbs/jossdiim/1635737_%D0%B4%D0%B5%D0%BD%D1%8C%D0%B3%D0%B8-%D1%81%D1%83%D0%BC%D0%BA%D1%83-%D0%B2%D0%B5%D0%BA%D1%82%D0%BE%D1%80%D0%B0-%D0%B1%D0%B5%D0%BB%D1%8B%D0%B9-%D1%84%D0%BE%D0%BD-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7419" name="Picture 2" descr="http://900igr.net/up/datas/182398/023.jpg"/>
          <p:cNvPicPr>
            <a:picLocks noChangeAspect="1" noChangeArrowheads="1"/>
          </p:cNvPicPr>
          <p:nvPr/>
        </p:nvPicPr>
        <p:blipFill>
          <a:blip r:embed="rId2"/>
          <a:srcRect l="12436" t="13818" r="10881"/>
          <a:stretch>
            <a:fillRect/>
          </a:stretch>
        </p:blipFill>
        <p:spPr bwMode="auto">
          <a:xfrm>
            <a:off x="3200400" y="3505200"/>
            <a:ext cx="2819400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365news.biz/uploads/posts/2015-10/1445863544_dengi-lyubyat-schet.jpg"/>
          <p:cNvPicPr>
            <a:picLocks noChangeAspect="1" noChangeArrowheads="1"/>
          </p:cNvPicPr>
          <p:nvPr/>
        </p:nvPicPr>
        <p:blipFill>
          <a:blip r:embed="rId2"/>
          <a:srcRect t="2283" b="13242"/>
          <a:stretch>
            <a:fillRect/>
          </a:stretch>
        </p:blipFill>
        <p:spPr bwMode="auto">
          <a:xfrm>
            <a:off x="2209800" y="3657600"/>
            <a:ext cx="45720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кругленный прямоугольник 3"/>
          <p:cNvSpPr/>
          <p:nvPr/>
        </p:nvSpPr>
        <p:spPr>
          <a:xfrm>
            <a:off x="1600200" y="381000"/>
            <a:ext cx="5867400" cy="533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en-US" sz="2800" b="1" dirty="0">
                <a:solidFill>
                  <a:srgbClr val="660066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Основные понятия</a:t>
            </a:r>
          </a:p>
        </p:txBody>
      </p:sp>
      <p:sp>
        <p:nvSpPr>
          <p:cNvPr id="5" name="Шестиугольник 4"/>
          <p:cNvSpPr/>
          <p:nvPr/>
        </p:nvSpPr>
        <p:spPr>
          <a:xfrm>
            <a:off x="228600" y="2819400"/>
            <a:ext cx="2667000" cy="1905000"/>
          </a:xfrm>
          <a:prstGeom prst="hexagon">
            <a:avLst/>
          </a:prstGeom>
          <a:solidFill>
            <a:srgbClr val="31AE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FFFF00"/>
                </a:solidFill>
              </a:rPr>
              <a:t>Дефицит</a:t>
            </a:r>
            <a:r>
              <a:rPr lang="ru-RU" altLang="en-US" sz="2800" dirty="0">
                <a:solidFill>
                  <a:srgbClr val="FFFF00"/>
                </a:solidFill>
              </a:rPr>
              <a:t> (расходы больше доходов)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6324600" y="2971800"/>
            <a:ext cx="2667000" cy="1905000"/>
          </a:xfrm>
          <a:prstGeom prst="hexagon">
            <a:avLst/>
          </a:prstGeom>
          <a:solidFill>
            <a:srgbClr val="31AE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en-US" sz="2400" dirty="0" err="1">
                <a:solidFill>
                  <a:srgbClr val="FFFF00"/>
                </a:solidFill>
              </a:rPr>
              <a:t>Профицит</a:t>
            </a:r>
            <a:r>
              <a:rPr lang="ru-RU" altLang="en-US" sz="2400" dirty="0">
                <a:solidFill>
                  <a:srgbClr val="FFFF00"/>
                </a:solidFill>
              </a:rPr>
              <a:t> (доходы больше расходов)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14400" y="1447800"/>
            <a:ext cx="2133600" cy="609600"/>
          </a:xfrm>
          <a:prstGeom prst="roundRect">
            <a:avLst/>
          </a:prstGeom>
          <a:solidFill>
            <a:srgbClr val="31AE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FFFF00"/>
                </a:solidFill>
              </a:rPr>
              <a:t>Доходы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81400" y="1447800"/>
            <a:ext cx="2133600" cy="609600"/>
          </a:xfrm>
          <a:prstGeom prst="roundRect">
            <a:avLst/>
          </a:prstGeom>
          <a:solidFill>
            <a:srgbClr val="31AE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FFFF00"/>
                </a:solidFill>
              </a:rPr>
              <a:t>Расходы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00800" y="1371600"/>
            <a:ext cx="2438400" cy="838200"/>
          </a:xfrm>
          <a:prstGeom prst="roundRect">
            <a:avLst/>
          </a:prstGeom>
          <a:solidFill>
            <a:srgbClr val="31AE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en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en-US" sz="2800" dirty="0">
                <a:solidFill>
                  <a:srgbClr val="FFFF00"/>
                </a:solidFill>
              </a:rPr>
              <a:t>Дефицит</a:t>
            </a:r>
            <a:r>
              <a:rPr lang="ru-RU" altLang="en-US" dirty="0"/>
              <a:t> (</a:t>
            </a:r>
            <a:r>
              <a:rPr lang="ru-RU" altLang="en-US" sz="2800" dirty="0" err="1">
                <a:solidFill>
                  <a:srgbClr val="FFFF00"/>
                </a:solidFill>
              </a:rPr>
              <a:t>Профицит</a:t>
            </a:r>
            <a:r>
              <a:rPr lang="ru-RU" altLang="en-US" dirty="0"/>
              <a:t>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200400" y="1676400"/>
            <a:ext cx="228600" cy="0"/>
          </a:xfrm>
          <a:prstGeom prst="line">
            <a:avLst/>
          </a:prstGeom>
          <a:ln w="698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867400" y="1600200"/>
            <a:ext cx="304800" cy="0"/>
          </a:xfrm>
          <a:prstGeom prst="line">
            <a:avLst/>
          </a:prstGeom>
          <a:ln w="698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867400" y="1752600"/>
            <a:ext cx="304800" cy="0"/>
          </a:xfrm>
          <a:prstGeom prst="line">
            <a:avLst/>
          </a:prstGeom>
          <a:ln w="698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34117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600200" y="304800"/>
            <a:ext cx="5943600" cy="685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altLang="en-US" b="1">
              <a:solidFill>
                <a:srgbClr val="660066"/>
              </a:solidFill>
              <a:latin typeface="Times New Roman" pitchFamily="18" charset="0"/>
            </a:endParaRPr>
          </a:p>
          <a:p>
            <a:pPr algn="ctr">
              <a:defRPr/>
            </a:pPr>
            <a:r>
              <a:rPr lang="ru-RU" altLang="en-US" sz="2000" b="1">
                <a:solidFill>
                  <a:srgbClr val="660066"/>
                </a:solidFill>
                <a:latin typeface="Times New Roman" pitchFamily="18" charset="0"/>
              </a:rPr>
              <a:t>ДОХОДЫ БЮДЖЕТА ПОСЕЛЕНИЯ</a:t>
            </a:r>
          </a:p>
          <a:p>
            <a:pPr algn="ctr">
              <a:defRPr/>
            </a:pPr>
            <a:endParaRPr lang="ru-RU">
              <a:solidFill>
                <a:srgbClr val="660066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04800" y="1905000"/>
            <a:ext cx="2590800" cy="1676400"/>
          </a:xfrm>
          <a:prstGeom prst="roundRect">
            <a:avLst/>
          </a:prstGeom>
          <a:gradFill flip="none" rotWithShape="1">
            <a:gsLst>
              <a:gs pos="0">
                <a:srgbClr val="CC00CC">
                  <a:tint val="66000"/>
                  <a:satMod val="160000"/>
                </a:srgbClr>
              </a:gs>
              <a:gs pos="50000">
                <a:srgbClr val="CC00CC">
                  <a:tint val="44500"/>
                  <a:satMod val="160000"/>
                </a:srgbClr>
              </a:gs>
              <a:gs pos="100000">
                <a:srgbClr val="CC00CC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en-US" sz="2400" b="1" dirty="0">
                <a:solidFill>
                  <a:srgbClr val="2009C7"/>
                </a:solidFill>
              </a:rPr>
              <a:t>Налоговые доходы </a:t>
            </a:r>
            <a:r>
              <a:rPr lang="ru-RU" altLang="en-US" sz="2400" dirty="0">
                <a:solidFill>
                  <a:srgbClr val="2009C7"/>
                </a:solidFill>
              </a:rPr>
              <a:t>(поступления от уплаты налогов)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76600" y="1905000"/>
            <a:ext cx="2590800" cy="1752600"/>
          </a:xfrm>
          <a:prstGeom prst="roundRect">
            <a:avLst/>
          </a:prstGeom>
          <a:gradFill flip="none" rotWithShape="1">
            <a:gsLst>
              <a:gs pos="0">
                <a:srgbClr val="CC00CC">
                  <a:tint val="66000"/>
                  <a:satMod val="160000"/>
                </a:srgbClr>
              </a:gs>
              <a:gs pos="50000">
                <a:srgbClr val="CC00CC">
                  <a:tint val="44500"/>
                  <a:satMod val="160000"/>
                </a:srgbClr>
              </a:gs>
              <a:gs pos="100000">
                <a:srgbClr val="CC00CC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en-US" sz="2000" b="1" dirty="0">
              <a:solidFill>
                <a:srgbClr val="0D0D0D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en-US" sz="2000" b="1" dirty="0">
                <a:solidFill>
                  <a:srgbClr val="2009C7"/>
                </a:solidFill>
              </a:rPr>
              <a:t>Неналоговые доходы </a:t>
            </a:r>
            <a:r>
              <a:rPr lang="ru-RU" altLang="en-US" sz="2000" dirty="0">
                <a:solidFill>
                  <a:srgbClr val="2009C7"/>
                </a:solidFill>
              </a:rPr>
              <a:t>(поступления от уплаты прочих пошлин, сборов)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324600" y="1905000"/>
            <a:ext cx="2590800" cy="1752600"/>
          </a:xfrm>
          <a:prstGeom prst="roundRect">
            <a:avLst/>
          </a:prstGeom>
          <a:gradFill flip="none" rotWithShape="1">
            <a:gsLst>
              <a:gs pos="0">
                <a:srgbClr val="CC00CC">
                  <a:tint val="66000"/>
                  <a:satMod val="160000"/>
                </a:srgbClr>
              </a:gs>
              <a:gs pos="50000">
                <a:srgbClr val="CC00CC">
                  <a:tint val="44500"/>
                  <a:satMod val="160000"/>
                </a:srgbClr>
              </a:gs>
              <a:gs pos="100000">
                <a:srgbClr val="CC00CC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en-US" sz="2000" b="1" dirty="0">
                <a:solidFill>
                  <a:srgbClr val="2009C7"/>
                </a:solidFill>
              </a:rPr>
              <a:t>Безвозмездные поступления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en-US" sz="2000" dirty="0">
                <a:solidFill>
                  <a:srgbClr val="2009C7"/>
                </a:solidFill>
              </a:rPr>
              <a:t>(поступления из других бюджетов бюджетной системы РФ)</a:t>
            </a:r>
          </a:p>
        </p:txBody>
      </p:sp>
      <p:sp>
        <p:nvSpPr>
          <p:cNvPr id="9" name="Стрелка вниз 8"/>
          <p:cNvSpPr/>
          <p:nvPr/>
        </p:nvSpPr>
        <p:spPr>
          <a:xfrm>
            <a:off x="1828800" y="1066800"/>
            <a:ext cx="3810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4267200" y="1066800"/>
            <a:ext cx="3810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7010400" y="1066800"/>
            <a:ext cx="3810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28625" y="3886200"/>
            <a:ext cx="2500313" cy="2828925"/>
          </a:xfrm>
          <a:prstGeom prst="roundRect">
            <a:avLst/>
          </a:prstGeom>
          <a:solidFill>
            <a:srgbClr val="93FE7A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Arial" charset="0"/>
              <a:buChar char="•"/>
              <a:defRPr/>
            </a:pPr>
            <a:r>
              <a:rPr lang="ru-RU" altLang="en-US" sz="1400" dirty="0">
                <a:solidFill>
                  <a:srgbClr val="0D0D0D"/>
                </a:solidFill>
              </a:rPr>
              <a:t> </a:t>
            </a:r>
            <a:r>
              <a:rPr lang="ru-RU" altLang="en-US" sz="1600" dirty="0">
                <a:solidFill>
                  <a:srgbClr val="0D0D0D"/>
                </a:solidFill>
              </a:rPr>
              <a:t>Налог на доходы физических лиц</a:t>
            </a:r>
          </a:p>
          <a:p>
            <a:pPr>
              <a:buFont typeface="Arial" charset="0"/>
              <a:buChar char="•"/>
              <a:defRPr/>
            </a:pPr>
            <a:r>
              <a:rPr lang="ru-RU" altLang="en-US" sz="1600" dirty="0">
                <a:solidFill>
                  <a:srgbClr val="0D0D0D"/>
                </a:solidFill>
              </a:rPr>
              <a:t> Доходы от уплаты акцизов на дизельное топливо, моторные масла, автомобильный бензин, прямогонный бензин</a:t>
            </a:r>
          </a:p>
          <a:p>
            <a:pPr>
              <a:buFont typeface="Arial" charset="0"/>
              <a:buChar char="•"/>
              <a:defRPr/>
            </a:pPr>
            <a:r>
              <a:rPr lang="ru-RU" altLang="en-US" sz="1600" dirty="0">
                <a:solidFill>
                  <a:srgbClr val="0D0D0D"/>
                </a:solidFill>
              </a:rPr>
              <a:t> Налог на имущество физических лиц</a:t>
            </a:r>
          </a:p>
          <a:p>
            <a:pPr>
              <a:buFont typeface="Arial" charset="0"/>
              <a:buNone/>
              <a:defRPr/>
            </a:pPr>
            <a:r>
              <a:rPr lang="ru-RU" altLang="en-US" sz="1600" dirty="0">
                <a:solidFill>
                  <a:srgbClr val="0D0D0D"/>
                </a:solidFill>
              </a:rPr>
              <a:t>Земельный налог 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76600" y="3886200"/>
            <a:ext cx="2643188" cy="2828925"/>
          </a:xfrm>
          <a:prstGeom prst="roundRect">
            <a:avLst/>
          </a:prstGeom>
          <a:solidFill>
            <a:srgbClr val="93FE7A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altLang="en-US" sz="1600" dirty="0">
                <a:solidFill>
                  <a:srgbClr val="0D0D0D"/>
                </a:solidFill>
              </a:rPr>
              <a:t> Доходы от сдачи в аренду имущества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altLang="en-US" sz="1600" dirty="0">
                <a:solidFill>
                  <a:srgbClr val="0D0D0D"/>
                </a:solidFill>
              </a:rPr>
              <a:t>Доходы от </a:t>
            </a:r>
            <a:r>
              <a:rPr lang="ru-RU" altLang="en-US" sz="1600" dirty="0" smtClean="0">
                <a:solidFill>
                  <a:srgbClr val="0D0D0D"/>
                </a:solidFill>
              </a:rPr>
              <a:t>прочих неналоговых доходов бюджетов сельских поселений</a:t>
            </a:r>
            <a:endParaRPr lang="ru-RU" altLang="en-US" sz="1600" dirty="0">
              <a:solidFill>
                <a:srgbClr val="0D0D0D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248400" y="3810000"/>
            <a:ext cx="2571750" cy="2828925"/>
          </a:xfrm>
          <a:prstGeom prst="roundRect">
            <a:avLst/>
          </a:prstGeom>
          <a:solidFill>
            <a:srgbClr val="93FE7A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altLang="en-US" dirty="0">
                <a:solidFill>
                  <a:srgbClr val="0D0D0D"/>
                </a:solidFill>
              </a:rPr>
              <a:t> </a:t>
            </a:r>
            <a:r>
              <a:rPr lang="ru-RU" altLang="en-US" sz="1600" dirty="0">
                <a:solidFill>
                  <a:srgbClr val="0D0D0D"/>
                </a:solidFill>
              </a:rPr>
              <a:t>Дотации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altLang="en-US" sz="1600" dirty="0">
                <a:solidFill>
                  <a:srgbClr val="0D0D0D"/>
                </a:solidFill>
              </a:rPr>
              <a:t> Субсидии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altLang="en-US" sz="1600" dirty="0">
                <a:solidFill>
                  <a:srgbClr val="0D0D0D"/>
                </a:solidFill>
              </a:rPr>
              <a:t> Субвенции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altLang="en-US" sz="1600" dirty="0">
                <a:solidFill>
                  <a:srgbClr val="0D0D0D"/>
                </a:solidFill>
              </a:rPr>
              <a:t> Иные межбюджетные трансферты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  <a:alpha val="4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мещающий текст 2"/>
          <p:cNvSpPr>
            <a:spLocks noGrp="1" noChangeArrowheads="1"/>
          </p:cNvSpPr>
          <p:nvPr>
            <p:ph type="body" idx="1"/>
          </p:nvPr>
        </p:nvSpPr>
        <p:spPr>
          <a:xfrm>
            <a:off x="71438" y="1535113"/>
            <a:ext cx="3252787" cy="639762"/>
          </a:xfrm>
        </p:spPr>
        <p:txBody>
          <a:bodyPr rtlCol="0">
            <a:normAutofit lnSpcReduction="1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altLang="en-US" sz="1900" smtClean="0"/>
              <a:t>Динамика налоговых и неналоговых поступлений</a:t>
            </a:r>
            <a:endParaRPr lang="ru-RU" altLang="en-US" sz="1300" smtClean="0"/>
          </a:p>
        </p:txBody>
      </p:sp>
      <p:sp>
        <p:nvSpPr>
          <p:cNvPr id="15363" name="Замещающий текст 4"/>
          <p:cNvSpPr>
            <a:spLocks noGrp="1" noChangeArrowheads="1"/>
          </p:cNvSpPr>
          <p:nvPr>
            <p:ph type="body" sz="quarter" idx="3"/>
          </p:nvPr>
        </p:nvSpPr>
        <p:spPr>
          <a:xfrm>
            <a:off x="5705475" y="1535113"/>
            <a:ext cx="3238500" cy="639762"/>
          </a:xfrm>
        </p:spPr>
        <p:txBody>
          <a:bodyPr rtlCol="0">
            <a:normAutofit fontScale="92500" lnSpcReduction="10000"/>
          </a:bodyPr>
          <a:lstStyle/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altLang="en-US" sz="2000" dirty="0" smtClean="0"/>
              <a:t>Динамика безвозмездных </a:t>
            </a: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altLang="en-US" sz="2000" dirty="0" smtClean="0"/>
              <a:t>поступлений</a:t>
            </a: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42063"/>
            <a:ext cx="2133600" cy="365125"/>
          </a:xfrm>
        </p:spPr>
        <p:txBody>
          <a:bodyPr/>
          <a:lstStyle/>
          <a:p>
            <a:pPr>
              <a:defRPr/>
            </a:pPr>
            <a:fld id="{B045C72B-8A68-4943-9926-841D9764A34A}" type="slidenum">
              <a:rPr lang="ru-RU" altLang="en-US"/>
              <a:pPr>
                <a:defRPr/>
              </a:pPr>
              <a:t>7</a:t>
            </a:fld>
            <a:endParaRPr lang="ru-RU" altLang="en-US"/>
          </a:p>
        </p:txBody>
      </p:sp>
      <p:sp>
        <p:nvSpPr>
          <p:cNvPr id="20485" name="Замещающее содержимое 14"/>
          <p:cNvSpPr>
            <a:spLocks noGrp="1" noChangeArrowheads="1"/>
          </p:cNvSpPr>
          <p:nvPr>
            <p:ph sz="half" idx="2"/>
          </p:nvPr>
        </p:nvSpPr>
        <p:spPr>
          <a:xfrm>
            <a:off x="69850" y="2174874"/>
            <a:ext cx="3713163" cy="414972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altLang="en-US" dirty="0" smtClean="0"/>
              <a:t>              </a:t>
            </a:r>
            <a:r>
              <a:rPr lang="ru-RU" altLang="en-US" sz="2000" dirty="0" smtClean="0"/>
              <a:t>тыс. руб.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85750" y="3505200"/>
            <a:ext cx="503238" cy="222726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en-US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117600" y="3276600"/>
            <a:ext cx="503238" cy="245745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en-US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952625" y="2997200"/>
            <a:ext cx="504825" cy="2735263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en-US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9850" y="5824538"/>
            <a:ext cx="933450" cy="320675"/>
          </a:xfrm>
          <a:prstGeom prst="rect">
            <a:avLst/>
          </a:prstGeom>
          <a:noFill/>
          <a:ln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altLang="en-US" dirty="0">
                <a:solidFill>
                  <a:schemeClr val="tx1"/>
                </a:solidFill>
              </a:rPr>
              <a:t>план </a:t>
            </a:r>
            <a:r>
              <a:rPr lang="ru-RU" altLang="en-US" dirty="0" smtClean="0">
                <a:solidFill>
                  <a:schemeClr val="tx1"/>
                </a:solidFill>
              </a:rPr>
              <a:t>2023 </a:t>
            </a:r>
            <a:r>
              <a:rPr lang="ru-RU" altLang="en-US" dirty="0">
                <a:solidFill>
                  <a:schemeClr val="tx1"/>
                </a:solidFill>
              </a:rPr>
              <a:t>г.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901700" y="5716588"/>
            <a:ext cx="933450" cy="503237"/>
          </a:xfrm>
          <a:prstGeom prst="rect">
            <a:avLst/>
          </a:prstGeom>
          <a:noFill/>
          <a:ln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altLang="en-US" dirty="0">
                <a:solidFill>
                  <a:schemeClr val="tx1"/>
                </a:solidFill>
              </a:rPr>
              <a:t>план </a:t>
            </a:r>
            <a:r>
              <a:rPr lang="ru-RU" altLang="en-US" dirty="0" smtClean="0">
                <a:solidFill>
                  <a:schemeClr val="tx1"/>
                </a:solidFill>
              </a:rPr>
              <a:t>2024 </a:t>
            </a:r>
            <a:r>
              <a:rPr lang="ru-RU" altLang="en-US" dirty="0">
                <a:solidFill>
                  <a:schemeClr val="tx1"/>
                </a:solidFill>
              </a:rPr>
              <a:t>г.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730375" y="5768975"/>
            <a:ext cx="950913" cy="431800"/>
          </a:xfrm>
          <a:prstGeom prst="rect">
            <a:avLst/>
          </a:prstGeom>
          <a:noFill/>
          <a:ln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altLang="en-US" dirty="0">
                <a:solidFill>
                  <a:schemeClr val="tx1"/>
                </a:solidFill>
              </a:rPr>
              <a:t>план      </a:t>
            </a:r>
          </a:p>
          <a:p>
            <a:pPr algn="ctr"/>
            <a:r>
              <a:rPr lang="ru-RU" altLang="en-US" dirty="0">
                <a:solidFill>
                  <a:schemeClr val="tx1"/>
                </a:solidFill>
              </a:rPr>
              <a:t>  </a:t>
            </a:r>
            <a:r>
              <a:rPr lang="ru-RU" altLang="en-US" dirty="0" smtClean="0">
                <a:solidFill>
                  <a:schemeClr val="tx1"/>
                </a:solidFill>
              </a:rPr>
              <a:t>2025 </a:t>
            </a:r>
            <a:r>
              <a:rPr lang="ru-RU" altLang="en-US" dirty="0">
                <a:solidFill>
                  <a:schemeClr val="tx1"/>
                </a:solidFill>
              </a:rPr>
              <a:t>г.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69850" y="2803525"/>
            <a:ext cx="933450" cy="193675"/>
          </a:xfrm>
          <a:prstGeom prst="rect">
            <a:avLst/>
          </a:prstGeom>
          <a:noFill/>
          <a:ln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altLang="en-US" noProof="1" smtClean="0">
                <a:solidFill>
                  <a:schemeClr val="tx1"/>
                </a:solidFill>
              </a:rPr>
              <a:t>2315,0</a:t>
            </a:r>
            <a:endParaRPr lang="ru-RU" altLang="en-US" noProof="1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885825" y="2803525"/>
            <a:ext cx="949325" cy="193675"/>
          </a:xfrm>
          <a:prstGeom prst="rect">
            <a:avLst/>
          </a:prstGeom>
          <a:noFill/>
          <a:ln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altLang="en-US" dirty="0" smtClean="0">
                <a:solidFill>
                  <a:schemeClr val="tx1"/>
                </a:solidFill>
              </a:rPr>
              <a:t>2487,8</a:t>
            </a:r>
            <a:endParaRPr lang="ru-RU" altLang="en-US" noProof="1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738313" y="2803525"/>
            <a:ext cx="933450" cy="193675"/>
          </a:xfrm>
          <a:prstGeom prst="rect">
            <a:avLst/>
          </a:prstGeom>
          <a:noFill/>
          <a:ln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altLang="en-US" dirty="0" smtClean="0">
                <a:solidFill>
                  <a:schemeClr val="tx1"/>
                </a:solidFill>
              </a:rPr>
              <a:t>2564,6</a:t>
            </a:r>
            <a:endParaRPr lang="ru-RU" altLang="en-US" noProof="1">
              <a:solidFill>
                <a:schemeClr val="tx1"/>
              </a:solidFill>
            </a:endParaRPr>
          </a:p>
        </p:txBody>
      </p:sp>
      <p:sp>
        <p:nvSpPr>
          <p:cNvPr id="20495" name="Текстовое поле 28"/>
          <p:cNvSpPr txBox="1">
            <a:spLocks noChangeArrowheads="1"/>
          </p:cNvSpPr>
          <p:nvPr/>
        </p:nvSpPr>
        <p:spPr bwMode="auto">
          <a:xfrm>
            <a:off x="6029325" y="2803525"/>
            <a:ext cx="10541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en-US" dirty="0" smtClean="0">
                <a:latin typeface="Calibri" pitchFamily="34" charset="0"/>
              </a:rPr>
              <a:t>9476,3</a:t>
            </a:r>
            <a:endParaRPr lang="ru-RU" altLang="en-US" dirty="0">
              <a:latin typeface="Calibri" pitchFamily="34" charset="0"/>
            </a:endParaRPr>
          </a:p>
        </p:txBody>
      </p:sp>
      <p:sp>
        <p:nvSpPr>
          <p:cNvPr id="20496" name="Текстовое поле 30"/>
          <p:cNvSpPr txBox="1">
            <a:spLocks noChangeArrowheads="1"/>
          </p:cNvSpPr>
          <p:nvPr/>
        </p:nvSpPr>
        <p:spPr bwMode="auto">
          <a:xfrm>
            <a:off x="7032625" y="2844800"/>
            <a:ext cx="946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en-US" dirty="0" smtClean="0">
                <a:latin typeface="Calibri" pitchFamily="34" charset="0"/>
              </a:rPr>
              <a:t>6507,8</a:t>
            </a:r>
            <a:endParaRPr lang="ru-RU" altLang="en-US" dirty="0">
              <a:latin typeface="Calibri" pitchFamily="34" charset="0"/>
            </a:endParaRPr>
          </a:p>
        </p:txBody>
      </p:sp>
      <p:sp>
        <p:nvSpPr>
          <p:cNvPr id="20497" name="Текстовое поле 32"/>
          <p:cNvSpPr txBox="1">
            <a:spLocks noChangeArrowheads="1"/>
          </p:cNvSpPr>
          <p:nvPr/>
        </p:nvSpPr>
        <p:spPr bwMode="auto">
          <a:xfrm>
            <a:off x="8029575" y="2844800"/>
            <a:ext cx="8274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altLang="en-US" dirty="0" smtClean="0">
                <a:latin typeface="Calibri" pitchFamily="34" charset="0"/>
              </a:rPr>
              <a:t>6619,3</a:t>
            </a:r>
            <a:endParaRPr lang="ru-RU" altLang="en-US" dirty="0">
              <a:latin typeface="Calibri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273800" y="3249613"/>
            <a:ext cx="504825" cy="251936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en-US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253288" y="3922713"/>
            <a:ext cx="504825" cy="18462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en-US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8181975" y="3810001"/>
            <a:ext cx="504825" cy="192405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en-US">
              <a:solidFill>
                <a:schemeClr val="tx1"/>
              </a:solidFill>
            </a:endParaRPr>
          </a:p>
        </p:txBody>
      </p:sp>
      <p:sp>
        <p:nvSpPr>
          <p:cNvPr id="20501" name="Замещающее содержимое 14"/>
          <p:cNvSpPr>
            <a:spLocks noChangeArrowheads="1"/>
          </p:cNvSpPr>
          <p:nvPr/>
        </p:nvSpPr>
        <p:spPr bwMode="auto">
          <a:xfrm>
            <a:off x="6400800" y="23622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altLang="en-US" sz="2000">
                <a:latin typeface="Calibri" pitchFamily="34" charset="0"/>
              </a:rPr>
              <a:t>тыс</a:t>
            </a:r>
            <a:r>
              <a:rPr lang="ru-RU" altLang="en-US" sz="2400">
                <a:latin typeface="Calibri" pitchFamily="34" charset="0"/>
              </a:rPr>
              <a:t>. </a:t>
            </a:r>
            <a:r>
              <a:rPr lang="ru-RU" altLang="en-US" sz="2000">
                <a:latin typeface="Calibri" pitchFamily="34" charset="0"/>
              </a:rPr>
              <a:t>руб</a:t>
            </a:r>
            <a:r>
              <a:rPr lang="ru-RU" altLang="en-US" sz="2400">
                <a:latin typeface="Calibri" pitchFamily="34" charset="0"/>
              </a:rPr>
              <a:t>.</a:t>
            </a:r>
            <a:endParaRPr lang="ru-RU" altLang="en-US" sz="2000">
              <a:latin typeface="Calibri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5980113" y="5878513"/>
            <a:ext cx="933450" cy="322262"/>
          </a:xfrm>
          <a:prstGeom prst="rect">
            <a:avLst/>
          </a:prstGeom>
          <a:noFill/>
          <a:ln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altLang="en-US" dirty="0">
                <a:solidFill>
                  <a:schemeClr val="tx1"/>
                </a:solidFill>
              </a:rPr>
              <a:t>план </a:t>
            </a:r>
            <a:r>
              <a:rPr lang="ru-RU" altLang="en-US" dirty="0" smtClean="0">
                <a:solidFill>
                  <a:schemeClr val="tx1"/>
                </a:solidFill>
              </a:rPr>
              <a:t>2023 </a:t>
            </a:r>
            <a:r>
              <a:rPr lang="ru-RU" altLang="en-US" dirty="0">
                <a:solidFill>
                  <a:schemeClr val="tx1"/>
                </a:solidFill>
              </a:rPr>
              <a:t>г.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7083425" y="5878513"/>
            <a:ext cx="844550" cy="322262"/>
          </a:xfrm>
          <a:prstGeom prst="rect">
            <a:avLst/>
          </a:prstGeom>
          <a:noFill/>
          <a:ln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altLang="en-US" dirty="0">
                <a:solidFill>
                  <a:schemeClr val="tx1"/>
                </a:solidFill>
              </a:rPr>
              <a:t>план </a:t>
            </a:r>
            <a:r>
              <a:rPr lang="ru-RU" altLang="en-US" dirty="0" smtClean="0">
                <a:solidFill>
                  <a:schemeClr val="tx1"/>
                </a:solidFill>
              </a:rPr>
              <a:t>2024 </a:t>
            </a:r>
            <a:r>
              <a:rPr lang="ru-RU" altLang="en-US" dirty="0">
                <a:solidFill>
                  <a:schemeClr val="tx1"/>
                </a:solidFill>
              </a:rPr>
              <a:t>г.</a:t>
            </a:r>
          </a:p>
        </p:txBody>
      </p:sp>
      <p:sp>
        <p:nvSpPr>
          <p:cNvPr id="44" name="Прямоугольник 43"/>
          <p:cNvSpPr/>
          <p:nvPr/>
        </p:nvSpPr>
        <p:spPr>
          <a:xfrm flipH="1">
            <a:off x="7959725" y="5915025"/>
            <a:ext cx="984250" cy="304800"/>
          </a:xfrm>
          <a:prstGeom prst="rect">
            <a:avLst/>
          </a:prstGeom>
          <a:noFill/>
          <a:ln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altLang="en-US" dirty="0">
                <a:solidFill>
                  <a:schemeClr val="tx1"/>
                </a:solidFill>
              </a:rPr>
              <a:t>план </a:t>
            </a:r>
            <a:r>
              <a:rPr lang="ru-RU" altLang="en-US" dirty="0" smtClean="0">
                <a:solidFill>
                  <a:schemeClr val="tx1"/>
                </a:solidFill>
              </a:rPr>
              <a:t>2025 </a:t>
            </a:r>
            <a:r>
              <a:rPr lang="ru-RU" altLang="en-US" dirty="0">
                <a:solidFill>
                  <a:schemeClr val="tx1"/>
                </a:solidFill>
              </a:rPr>
              <a:t>г.</a:t>
            </a: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2847975" y="2981325"/>
            <a:ext cx="3132138" cy="273526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altLang="en-US" sz="2000" b="1" dirty="0">
                <a:solidFill>
                  <a:srgbClr val="2009C7"/>
                </a:solidFill>
              </a:rPr>
              <a:t>Доходы бюджета всего:</a:t>
            </a:r>
          </a:p>
          <a:p>
            <a:pPr algn="ctr"/>
            <a:endParaRPr lang="ru-RU" altLang="en-US" sz="2000" b="1" dirty="0">
              <a:solidFill>
                <a:srgbClr val="2009C7"/>
              </a:solidFill>
            </a:endParaRPr>
          </a:p>
          <a:p>
            <a:pPr algn="ctr"/>
            <a:endParaRPr lang="ru-RU" altLang="en-US" dirty="0">
              <a:solidFill>
                <a:srgbClr val="2009C7"/>
              </a:solidFill>
            </a:endParaRPr>
          </a:p>
          <a:p>
            <a:pPr algn="ctr"/>
            <a:r>
              <a:rPr lang="ru-RU" altLang="en-US" dirty="0">
                <a:solidFill>
                  <a:srgbClr val="2009C7"/>
                </a:solidFill>
              </a:rPr>
              <a:t>20</a:t>
            </a:r>
            <a:r>
              <a:rPr lang="en-US" altLang="en-US" dirty="0" smtClean="0">
                <a:solidFill>
                  <a:srgbClr val="2009C7"/>
                </a:solidFill>
              </a:rPr>
              <a:t>2</a:t>
            </a:r>
            <a:r>
              <a:rPr lang="ru-RU" altLang="en-US" dirty="0" smtClean="0">
                <a:solidFill>
                  <a:srgbClr val="2009C7"/>
                </a:solidFill>
              </a:rPr>
              <a:t>3 </a:t>
            </a:r>
            <a:r>
              <a:rPr lang="ru-RU" altLang="en-US" dirty="0">
                <a:solidFill>
                  <a:srgbClr val="2009C7"/>
                </a:solidFill>
              </a:rPr>
              <a:t>год = </a:t>
            </a:r>
            <a:r>
              <a:rPr lang="ru-RU" altLang="en-US" sz="1400" dirty="0" smtClean="0">
                <a:solidFill>
                  <a:srgbClr val="2009C7"/>
                </a:solidFill>
              </a:rPr>
              <a:t>11788,3</a:t>
            </a:r>
            <a:r>
              <a:rPr lang="ru-RU" altLang="en-US" dirty="0" smtClean="0">
                <a:solidFill>
                  <a:srgbClr val="2009C7"/>
                </a:solidFill>
              </a:rPr>
              <a:t>тыс</a:t>
            </a:r>
            <a:r>
              <a:rPr lang="ru-RU" altLang="en-US" dirty="0">
                <a:solidFill>
                  <a:srgbClr val="2009C7"/>
                </a:solidFill>
              </a:rPr>
              <a:t>. руб.</a:t>
            </a:r>
          </a:p>
          <a:p>
            <a:pPr algn="ctr"/>
            <a:r>
              <a:rPr lang="ru-RU" altLang="en-US" dirty="0" smtClean="0">
                <a:solidFill>
                  <a:srgbClr val="2009C7"/>
                </a:solidFill>
              </a:rPr>
              <a:t>2024 </a:t>
            </a:r>
            <a:r>
              <a:rPr lang="ru-RU" altLang="en-US" dirty="0">
                <a:solidFill>
                  <a:srgbClr val="2009C7"/>
                </a:solidFill>
              </a:rPr>
              <a:t>год </a:t>
            </a:r>
            <a:r>
              <a:rPr lang="ru-RU" altLang="en-US" dirty="0" smtClean="0">
                <a:solidFill>
                  <a:srgbClr val="2009C7"/>
                </a:solidFill>
              </a:rPr>
              <a:t>=8992,6 </a:t>
            </a:r>
            <a:r>
              <a:rPr lang="ru-RU" altLang="en-US" dirty="0">
                <a:solidFill>
                  <a:srgbClr val="2009C7"/>
                </a:solidFill>
              </a:rPr>
              <a:t>тыс. руб.</a:t>
            </a:r>
          </a:p>
          <a:p>
            <a:pPr algn="ctr"/>
            <a:r>
              <a:rPr lang="ru-RU" altLang="en-US" dirty="0" smtClean="0">
                <a:solidFill>
                  <a:srgbClr val="2009C7"/>
                </a:solidFill>
              </a:rPr>
              <a:t>2025 </a:t>
            </a:r>
            <a:r>
              <a:rPr lang="ru-RU" altLang="en-US" dirty="0">
                <a:solidFill>
                  <a:srgbClr val="2009C7"/>
                </a:solidFill>
              </a:rPr>
              <a:t>год = </a:t>
            </a:r>
            <a:r>
              <a:rPr lang="ru-RU" altLang="en-US" dirty="0" smtClean="0">
                <a:solidFill>
                  <a:srgbClr val="2009C7"/>
                </a:solidFill>
              </a:rPr>
              <a:t>9180,9 </a:t>
            </a:r>
            <a:r>
              <a:rPr lang="ru-RU" altLang="en-US" dirty="0">
                <a:solidFill>
                  <a:srgbClr val="2009C7"/>
                </a:solidFill>
              </a:rPr>
              <a:t>тыс. руб.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38400" y="304800"/>
            <a:ext cx="4495800" cy="533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  <a:alpha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  <a:solidFill>
            <a:srgbClr val="FFFF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eaLnBrk="1" hangingPunct="1"/>
            <a:r>
              <a:rPr lang="ru-RU" altLang="en-US" sz="2800" dirty="0" smtClean="0">
                <a:solidFill>
                  <a:srgbClr val="FFFF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altLang="en-US" sz="2800" dirty="0" smtClean="0">
                <a:solidFill>
                  <a:srgbClr val="FFFF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altLang="en-US" sz="2400" b="1" dirty="0" smtClean="0">
                <a:solidFill>
                  <a:srgbClr val="66006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Структура доходной части бюджета Медниковского сельского поселения на </a:t>
            </a:r>
            <a:r>
              <a:rPr lang="ru-RU" altLang="en-US" sz="2400" b="1" dirty="0" smtClean="0">
                <a:solidFill>
                  <a:srgbClr val="66006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2023 </a:t>
            </a:r>
            <a:r>
              <a:rPr lang="ru-RU" altLang="en-US" sz="2400" b="1" dirty="0" smtClean="0">
                <a:solidFill>
                  <a:srgbClr val="66006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год (тыс. рублей)</a:t>
            </a:r>
            <a:br>
              <a:rPr lang="ru-RU" altLang="en-US" sz="2400" b="1" dirty="0" smtClean="0">
                <a:solidFill>
                  <a:srgbClr val="66006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lang="ru-RU" sz="2400" b="1" dirty="0" smtClean="0">
              <a:solidFill>
                <a:srgbClr val="660066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078" y="1831813"/>
          <a:ext cx="8071094" cy="4294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7000">
              <a:schemeClr val="accent5">
                <a:lumMod val="60000"/>
                <a:lumOff val="40000"/>
              </a:schemeClr>
            </a:gs>
            <a:gs pos="50000">
              <a:srgbClr val="BFFBB5"/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69E0F9-8D09-4EB1-BE0E-90AED3FFEBCE}" type="slidenum">
              <a:rPr lang="ru-RU" altLang="en-US"/>
              <a:pPr>
                <a:defRPr/>
              </a:pPr>
              <a:t>9</a:t>
            </a:fld>
            <a:endParaRPr lang="ru-RU" altLang="en-US"/>
          </a:p>
        </p:txBody>
      </p:sp>
      <p:sp>
        <p:nvSpPr>
          <p:cNvPr id="18435" name="TextBox 6"/>
          <p:cNvSpPr txBox="1">
            <a:spLocks noChangeArrowheads="1"/>
          </p:cNvSpPr>
          <p:nvPr/>
        </p:nvSpPr>
        <p:spPr bwMode="auto">
          <a:xfrm>
            <a:off x="1447800" y="381000"/>
            <a:ext cx="7000875" cy="707886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ru-RU" altLang="en-US" sz="2000" b="1" dirty="0">
                <a:solidFill>
                  <a:srgbClr val="66006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Структура расходов бюджета Медниковского</a:t>
            </a:r>
          </a:p>
          <a:p>
            <a:pPr algn="ctr"/>
            <a:r>
              <a:rPr lang="ru-RU" altLang="en-US" sz="2000" b="1" dirty="0">
                <a:solidFill>
                  <a:srgbClr val="66006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сельского поселения  на  </a:t>
            </a:r>
            <a:r>
              <a:rPr lang="ru-RU" altLang="en-US" sz="2000" b="1" dirty="0" smtClean="0">
                <a:solidFill>
                  <a:srgbClr val="66006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2023 </a:t>
            </a:r>
            <a:r>
              <a:rPr lang="ru-RU" altLang="en-US" sz="2000" b="1" dirty="0">
                <a:solidFill>
                  <a:srgbClr val="66006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год   (тыс.руб.)    </a:t>
            </a: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4983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1072</TotalTime>
  <Words>712</Words>
  <Application>Microsoft Office PowerPoint</Application>
  <PresentationFormat>Экран (4:3)</PresentationFormat>
  <Paragraphs>179</Paragraphs>
  <Slides>14</Slides>
  <Notes>4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Office Theme</vt:lpstr>
      <vt:lpstr>Лист Microsoft Office Excel 97-2003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 Структура доходной части бюджета Медниковского сельского поселения на 2023 год (тыс. рублей) </vt:lpstr>
      <vt:lpstr>Слайд 9</vt:lpstr>
      <vt:lpstr>Слайд 10</vt:lpstr>
      <vt:lpstr>Слайд 11</vt:lpstr>
      <vt:lpstr>Слайд 12</vt:lpstr>
      <vt:lpstr> Муниципальные программы 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</cp:lastModifiedBy>
  <cp:revision>100</cp:revision>
  <dcterms:created xsi:type="dcterms:W3CDTF">2017-04-27T07:18:35Z</dcterms:created>
  <dcterms:modified xsi:type="dcterms:W3CDTF">2023-05-18T10:29:10Z</dcterms:modified>
</cp:coreProperties>
</file>